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72" r:id="rId1"/>
  </p:sldMasterIdLst>
  <p:notesMasterIdLst>
    <p:notesMasterId r:id="rId35"/>
  </p:notesMasterIdLst>
  <p:handoutMasterIdLst>
    <p:handoutMasterId r:id="rId36"/>
  </p:handoutMasterIdLst>
  <p:sldIdLst>
    <p:sldId id="329" r:id="rId2"/>
    <p:sldId id="331" r:id="rId3"/>
    <p:sldId id="337" r:id="rId4"/>
    <p:sldId id="332" r:id="rId5"/>
    <p:sldId id="333" r:id="rId6"/>
    <p:sldId id="339" r:id="rId7"/>
    <p:sldId id="334" r:id="rId8"/>
    <p:sldId id="335" r:id="rId9"/>
    <p:sldId id="336" r:id="rId10"/>
    <p:sldId id="340" r:id="rId11"/>
    <p:sldId id="341" r:id="rId12"/>
    <p:sldId id="342" r:id="rId13"/>
    <p:sldId id="343" r:id="rId14"/>
    <p:sldId id="344" r:id="rId15"/>
    <p:sldId id="345" r:id="rId16"/>
    <p:sldId id="346" r:id="rId17"/>
    <p:sldId id="347" r:id="rId18"/>
    <p:sldId id="349" r:id="rId19"/>
    <p:sldId id="348" r:id="rId20"/>
    <p:sldId id="350" r:id="rId21"/>
    <p:sldId id="351" r:id="rId22"/>
    <p:sldId id="352" r:id="rId23"/>
    <p:sldId id="353" r:id="rId24"/>
    <p:sldId id="354" r:id="rId25"/>
    <p:sldId id="355" r:id="rId26"/>
    <p:sldId id="356" r:id="rId27"/>
    <p:sldId id="359" r:id="rId28"/>
    <p:sldId id="360" r:id="rId29"/>
    <p:sldId id="362" r:id="rId30"/>
    <p:sldId id="363" r:id="rId31"/>
    <p:sldId id="357" r:id="rId32"/>
    <p:sldId id="358" r:id="rId33"/>
    <p:sldId id="364" r:id="rId34"/>
  </p:sldIdLst>
  <p:sldSz cx="12192000" cy="6858000"/>
  <p:notesSz cx="6858000" cy="9144000"/>
  <p:embeddedFontLst>
    <p:embeddedFont>
      <p:font typeface="맑은 고딕" panose="020B0503020000020004" pitchFamily="50" charset="-127"/>
      <p:regular r:id="rId37"/>
      <p:bold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mbria Math" panose="02040503050406030204" pitchFamily="18" charset="0"/>
      <p:regular r:id="rId43"/>
    </p:embeddedFont>
    <p:embeddedFont>
      <p:font typeface="Segoe UI" panose="020B0502040204020203" pitchFamily="34" charset="0"/>
      <p:regular r:id="rId44"/>
      <p:bold r:id="rId45"/>
      <p:italic r:id="rId46"/>
      <p:boldItalic r:id="rId47"/>
    </p:embeddedFont>
    <p:embeddedFont>
      <p:font typeface="Segoe UI Light" panose="020B0502040204020203" pitchFamily="34" charset="0"/>
      <p:regular r:id="rId48"/>
      <p:italic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egyo Jung" initials="HJ" lastIdx="1" clrIdx="0">
    <p:extLst>
      <p:ext uri="{19B8F6BF-5375-455C-9EA6-DF929625EA0E}">
        <p15:presenceInfo xmlns:p15="http://schemas.microsoft.com/office/powerpoint/2012/main" userId="ae88d784a8758ec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E6C81E"/>
    <a:srgbClr val="F4DF1E"/>
    <a:srgbClr val="DCAD1F"/>
    <a:srgbClr val="F1A75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47" autoAdjust="0"/>
    <p:restoredTop sz="84228" autoAdjust="0"/>
  </p:normalViewPr>
  <p:slideViewPr>
    <p:cSldViewPr snapToGrid="0">
      <p:cViewPr varScale="1">
        <p:scale>
          <a:sx n="101" d="100"/>
          <a:sy n="101" d="100"/>
        </p:scale>
        <p:origin x="268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7" d="100"/>
          <a:sy n="107" d="100"/>
        </p:scale>
        <p:origin x="2784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commentAuthors" Target="commentAuthor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49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6D1C5-1084-402D-85B0-DF3E2A452BD1}" type="datetimeFigureOut">
              <a:rPr lang="ko-KR" altLang="en-US" smtClean="0"/>
              <a:pPr/>
              <a:t>2017-08-25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E1212-64BF-4FF0-B55D-1796F631728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327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1411E2-7637-42C8-8B47-ACDEF4E701D2}" type="datetimeFigureOut">
              <a:rPr lang="en-US" smtClean="0"/>
              <a:pPr/>
              <a:t>8/25/2017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5F7B1-A22B-4383-89B4-FA12AEED28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36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59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8950" y="2192642"/>
            <a:ext cx="10240453" cy="914096"/>
          </a:xfrm>
        </p:spPr>
        <p:txBody>
          <a:bodyPr anchor="b" anchorCtr="0"/>
          <a:lstStyle>
            <a:lvl1pPr>
              <a:defRPr sz="6600" spc="-15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78950" y="3425825"/>
            <a:ext cx="10240453" cy="49859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pc="-70" baseline="0">
                <a:solidFill>
                  <a:schemeClr val="tx2">
                    <a:lumMod val="40000"/>
                    <a:lumOff val="60000"/>
                    <a:alpha val="99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452" name="Rectangle 451"/>
          <p:cNvSpPr/>
          <p:nvPr/>
        </p:nvSpPr>
        <p:spPr bwMode="auto">
          <a:xfrm>
            <a:off x="9850545" y="-160540"/>
            <a:ext cx="1829276" cy="1828800"/>
          </a:xfrm>
          <a:prstGeom prst="rect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3" name="Rectangle 452"/>
          <p:cNvSpPr/>
          <p:nvPr/>
        </p:nvSpPr>
        <p:spPr bwMode="auto">
          <a:xfrm>
            <a:off x="9264932" y="1298576"/>
            <a:ext cx="1171221" cy="1170916"/>
          </a:xfrm>
          <a:prstGeom prst="rect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4" name="Rectangle 453"/>
          <p:cNvSpPr/>
          <p:nvPr/>
        </p:nvSpPr>
        <p:spPr bwMode="auto">
          <a:xfrm>
            <a:off x="9264934" y="-160540"/>
            <a:ext cx="875237" cy="875010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5" name="Rectangle 454"/>
          <p:cNvSpPr/>
          <p:nvPr/>
        </p:nvSpPr>
        <p:spPr bwMode="auto">
          <a:xfrm>
            <a:off x="8221248" y="1423060"/>
            <a:ext cx="665605" cy="665432"/>
          </a:xfrm>
          <a:prstGeom prst="rect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6" name="Rectangle 455"/>
          <p:cNvSpPr/>
          <p:nvPr/>
        </p:nvSpPr>
        <p:spPr bwMode="auto">
          <a:xfrm>
            <a:off x="9264932" y="5753556"/>
            <a:ext cx="1171221" cy="1170916"/>
          </a:xfrm>
          <a:prstGeom prst="rect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7" name="Rectangle 456"/>
          <p:cNvSpPr/>
          <p:nvPr/>
        </p:nvSpPr>
        <p:spPr bwMode="auto">
          <a:xfrm>
            <a:off x="10530565" y="5081417"/>
            <a:ext cx="774113" cy="773912"/>
          </a:xfrm>
          <a:prstGeom prst="rect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8" name="Rectangle 457"/>
          <p:cNvSpPr/>
          <p:nvPr/>
        </p:nvSpPr>
        <p:spPr bwMode="auto">
          <a:xfrm>
            <a:off x="11219403" y="5610291"/>
            <a:ext cx="316795" cy="316712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9" name="Rectangle 458"/>
          <p:cNvSpPr/>
          <p:nvPr/>
        </p:nvSpPr>
        <p:spPr bwMode="auto">
          <a:xfrm>
            <a:off x="10625650" y="6339014"/>
            <a:ext cx="2361901" cy="2361286"/>
          </a:xfrm>
          <a:prstGeom prst="rect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0" name="Rectangle 459"/>
          <p:cNvSpPr/>
          <p:nvPr/>
        </p:nvSpPr>
        <p:spPr bwMode="auto">
          <a:xfrm>
            <a:off x="682124" y="442110"/>
            <a:ext cx="1255901" cy="1255574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1" name="Rectangle 460"/>
          <p:cNvSpPr/>
          <p:nvPr/>
        </p:nvSpPr>
        <p:spPr bwMode="auto">
          <a:xfrm>
            <a:off x="1866929" y="-160540"/>
            <a:ext cx="513324" cy="513190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2" name="Rectangle 461"/>
          <p:cNvSpPr/>
          <p:nvPr/>
        </p:nvSpPr>
        <p:spPr bwMode="auto">
          <a:xfrm>
            <a:off x="11752928" y="1234418"/>
            <a:ext cx="244537" cy="244474"/>
          </a:xfrm>
          <a:prstGeom prst="rect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3" name="Rectangle 462"/>
          <p:cNvSpPr/>
          <p:nvPr/>
        </p:nvSpPr>
        <p:spPr bwMode="auto">
          <a:xfrm>
            <a:off x="5826072" y="1918422"/>
            <a:ext cx="875237" cy="875010"/>
          </a:xfrm>
          <a:prstGeom prst="rect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4" name="Rectangle 463"/>
          <p:cNvSpPr/>
          <p:nvPr/>
        </p:nvSpPr>
        <p:spPr bwMode="auto">
          <a:xfrm>
            <a:off x="4974748" y="5410281"/>
            <a:ext cx="603561" cy="603404"/>
          </a:xfrm>
          <a:prstGeom prst="rect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5" name="Rectangle 464"/>
          <p:cNvSpPr/>
          <p:nvPr/>
        </p:nvSpPr>
        <p:spPr bwMode="auto">
          <a:xfrm>
            <a:off x="5630899" y="4681875"/>
            <a:ext cx="1030376" cy="1030108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05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ages-na.ssl-images-amazon.com/images/I/51QdeoEujBL._SX258_BO1,204,203,200_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608" y="2808567"/>
            <a:ext cx="2726916" cy="340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744341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656253" y="1686722"/>
            <a:ext cx="8403772" cy="2243691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altLang="ko-KR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br>
              <a:rPr lang="en-US" altLang="ko-KR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5400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9211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248" y="2971952"/>
            <a:ext cx="11151917" cy="914096"/>
          </a:xfrm>
        </p:spPr>
        <p:txBody>
          <a:bodyPr anchor="ctr" anchorCtr="0"/>
          <a:lstStyle>
            <a:lvl1pPr>
              <a:defRPr sz="6600" spc="-30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Oval 2"/>
          <p:cNvSpPr/>
          <p:nvPr/>
        </p:nvSpPr>
        <p:spPr bwMode="auto">
          <a:xfrm>
            <a:off x="10205079" y="-383422"/>
            <a:ext cx="1829276" cy="1828800"/>
          </a:xfrm>
          <a:prstGeom prst="ellipse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9619468" y="1075694"/>
            <a:ext cx="1171221" cy="1170916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9619468" y="-383422"/>
            <a:ext cx="875237" cy="875010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8575783" y="1200178"/>
            <a:ext cx="665605" cy="665432"/>
          </a:xfrm>
          <a:prstGeom prst="ellipse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9492687" y="5499901"/>
            <a:ext cx="1171221" cy="1170916"/>
          </a:xfrm>
          <a:prstGeom prst="ellipse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0758320" y="4827762"/>
            <a:ext cx="774113" cy="773912"/>
          </a:xfrm>
          <a:prstGeom prst="ellipse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1447157" y="5356636"/>
            <a:ext cx="316795" cy="316712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0853404" y="6085359"/>
            <a:ext cx="2361901" cy="2361286"/>
          </a:xfrm>
          <a:prstGeom prst="ellipse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1503860" y="1115602"/>
            <a:ext cx="1255901" cy="1255574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2688663" y="512952"/>
            <a:ext cx="513324" cy="513190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2107464" y="1011536"/>
            <a:ext cx="244537" cy="244474"/>
          </a:xfrm>
          <a:prstGeom prst="ellipse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11159118" y="1879032"/>
            <a:ext cx="875237" cy="875010"/>
          </a:xfrm>
          <a:prstGeom prst="ellipse">
            <a:avLst/>
          </a:prstGeom>
          <a:noFill/>
          <a:ln w="9525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4974748" y="5410281"/>
            <a:ext cx="603561" cy="603404"/>
          </a:xfrm>
          <a:prstGeom prst="ellipse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5630899" y="4681875"/>
            <a:ext cx="1030376" cy="1030108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93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, Video etc. &quot;special&quot; slide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ardrop 7"/>
          <p:cNvSpPr/>
          <p:nvPr/>
        </p:nvSpPr>
        <p:spPr bwMode="auto">
          <a:xfrm>
            <a:off x="9850545" y="-160540"/>
            <a:ext cx="1829276" cy="1828800"/>
          </a:xfrm>
          <a:prstGeom prst="teardrop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ardrop 8"/>
          <p:cNvSpPr/>
          <p:nvPr/>
        </p:nvSpPr>
        <p:spPr bwMode="auto">
          <a:xfrm>
            <a:off x="9264932" y="1298576"/>
            <a:ext cx="1171221" cy="1170916"/>
          </a:xfrm>
          <a:prstGeom prst="teardrop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ardrop 9"/>
          <p:cNvSpPr/>
          <p:nvPr/>
        </p:nvSpPr>
        <p:spPr bwMode="auto">
          <a:xfrm>
            <a:off x="9264934" y="-160540"/>
            <a:ext cx="875237" cy="875010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ardrop 10"/>
          <p:cNvSpPr/>
          <p:nvPr/>
        </p:nvSpPr>
        <p:spPr bwMode="auto">
          <a:xfrm>
            <a:off x="8221248" y="1423060"/>
            <a:ext cx="665605" cy="665432"/>
          </a:xfrm>
          <a:prstGeom prst="teardrop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ardrop 11"/>
          <p:cNvSpPr/>
          <p:nvPr/>
        </p:nvSpPr>
        <p:spPr bwMode="auto">
          <a:xfrm>
            <a:off x="9264932" y="5753556"/>
            <a:ext cx="1171221" cy="1170916"/>
          </a:xfrm>
          <a:prstGeom prst="teardrop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ardrop 12"/>
          <p:cNvSpPr/>
          <p:nvPr/>
        </p:nvSpPr>
        <p:spPr bwMode="auto">
          <a:xfrm>
            <a:off x="10530565" y="5081417"/>
            <a:ext cx="774113" cy="773912"/>
          </a:xfrm>
          <a:prstGeom prst="teardrop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ardrop 13"/>
          <p:cNvSpPr/>
          <p:nvPr/>
        </p:nvSpPr>
        <p:spPr bwMode="auto">
          <a:xfrm>
            <a:off x="11219403" y="5610291"/>
            <a:ext cx="316795" cy="316712"/>
          </a:xfrm>
          <a:prstGeom prst="teardrop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ardrop 14"/>
          <p:cNvSpPr/>
          <p:nvPr/>
        </p:nvSpPr>
        <p:spPr bwMode="auto">
          <a:xfrm>
            <a:off x="10625650" y="6339014"/>
            <a:ext cx="2361901" cy="2361286"/>
          </a:xfrm>
          <a:prstGeom prst="teardrop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ardrop 15"/>
          <p:cNvSpPr/>
          <p:nvPr/>
        </p:nvSpPr>
        <p:spPr bwMode="auto">
          <a:xfrm>
            <a:off x="682124" y="442110"/>
            <a:ext cx="1255901" cy="1255574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ardrop 16"/>
          <p:cNvSpPr/>
          <p:nvPr/>
        </p:nvSpPr>
        <p:spPr bwMode="auto">
          <a:xfrm>
            <a:off x="1866929" y="-160540"/>
            <a:ext cx="513324" cy="513190"/>
          </a:xfrm>
          <a:prstGeom prst="teardrop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ardrop 17"/>
          <p:cNvSpPr/>
          <p:nvPr/>
        </p:nvSpPr>
        <p:spPr bwMode="auto">
          <a:xfrm>
            <a:off x="11752928" y="1234418"/>
            <a:ext cx="244537" cy="244474"/>
          </a:xfrm>
          <a:prstGeom prst="teardrop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ardrop 18"/>
          <p:cNvSpPr/>
          <p:nvPr/>
        </p:nvSpPr>
        <p:spPr bwMode="auto">
          <a:xfrm>
            <a:off x="5826072" y="1918422"/>
            <a:ext cx="875237" cy="875010"/>
          </a:xfrm>
          <a:prstGeom prst="teardrop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ardrop 19"/>
          <p:cNvSpPr/>
          <p:nvPr/>
        </p:nvSpPr>
        <p:spPr bwMode="auto">
          <a:xfrm>
            <a:off x="4974748" y="5410281"/>
            <a:ext cx="603561" cy="603404"/>
          </a:xfrm>
          <a:prstGeom prst="teardrop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ardrop 20"/>
          <p:cNvSpPr/>
          <p:nvPr/>
        </p:nvSpPr>
        <p:spPr bwMode="auto">
          <a:xfrm>
            <a:off x="5630899" y="4681875"/>
            <a:ext cx="1030376" cy="1030108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3392" y="4343402"/>
            <a:ext cx="1024045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00" kern="1200" spc="-70" baseline="0" dirty="0">
                <a:gradFill>
                  <a:gsLst>
                    <a:gs pos="2083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76567" y="2739678"/>
            <a:ext cx="10245219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lang="en-US" sz="9600" b="0" kern="1200" cap="none" spc="-400" baseline="0" dirty="0" smtClean="0">
                <a:ln w="3175"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72599" y="1447800"/>
            <a:ext cx="10240453" cy="914096"/>
          </a:xfrm>
        </p:spPr>
        <p:txBody>
          <a:bodyPr wrap="square" anchor="ctr">
            <a:noAutofit/>
          </a:bodyPr>
          <a:lstStyle>
            <a:lvl1pPr marL="0" indent="0">
              <a:buNone/>
              <a:defRPr sz="6600" spc="-15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989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  <a:prstGeom prst="rect">
            <a:avLst/>
          </a:prstGeom>
        </p:spPr>
        <p:txBody>
          <a:bodyPr/>
          <a:lstStyle>
            <a:lvl1pPr marL="284163" indent="-284163">
              <a:buFont typeface="Wingdings" pitchFamily="2" charset="2"/>
              <a:buChar char=""/>
              <a:defRPr sz="2800">
                <a:latin typeface="+mn-lt"/>
              </a:defRPr>
            </a:lvl1pPr>
            <a:lvl2pPr marL="517525" indent="-233363">
              <a:buFont typeface="Wingdings" pitchFamily="2" charset="2"/>
              <a:buChar char=""/>
              <a:defRPr>
                <a:latin typeface="+mn-lt"/>
              </a:defRPr>
            </a:lvl2pPr>
            <a:lvl3pPr marL="741363" indent="-223838">
              <a:buFont typeface="Wingdings" pitchFamily="2" charset="2"/>
              <a:buChar char=""/>
              <a:tabLst/>
              <a:defRPr>
                <a:latin typeface="+mn-lt"/>
              </a:defRPr>
            </a:lvl3pPr>
            <a:lvl4pPr marL="914400" indent="-173038">
              <a:buFont typeface="Wingdings" pitchFamily="2" charset="2"/>
              <a:buChar char=""/>
              <a:defRPr>
                <a:latin typeface="+mn-lt"/>
              </a:defRPr>
            </a:lvl4pPr>
            <a:lvl5pPr marL="1087438" indent="-173038">
              <a:buFont typeface="Wingdings" pitchFamily="2" charset="2"/>
              <a:buChar char=""/>
              <a:tabLst/>
              <a:defRPr>
                <a:latin typeface="+mn-lt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87989" y="6576490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49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76490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87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757453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57453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535359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535359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982631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982631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2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26" name="직선 연결선 25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4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142923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42923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3368101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3368101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6142923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142923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3368101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3368101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2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28" name="직선 연결선 27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40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757453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57453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535359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535359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982631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982631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757453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757453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7535359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7535359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1982631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1982631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31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32" name="직선 연결선 31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33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71004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38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0836" y="1447800"/>
            <a:ext cx="11155093" cy="518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3797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7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722" r:id="rId10"/>
  </p:sldLayoutIdLst>
  <p:transition>
    <p:fade/>
  </p:transition>
  <p:hf hdr="0" ftr="0" dt="0"/>
  <p:txStyles>
    <p:titleStyle>
      <a:lvl1pPr algn="l" defTabSz="914363" rtl="0" eaLnBrk="1" latinLnBrk="1" hangingPunct="1">
        <a:lnSpc>
          <a:spcPct val="90000"/>
        </a:lnSpc>
        <a:spcBef>
          <a:spcPct val="0"/>
        </a:spcBef>
        <a:buNone/>
        <a:defRPr lang="en-US" sz="5400" b="0" kern="1200" cap="none" spc="-100" baseline="0" dirty="0" smtClean="0">
          <a:ln w="3175">
            <a:noFill/>
          </a:ln>
          <a:solidFill>
            <a:srgbClr val="F4DF1E">
              <a:alpha val="99000"/>
            </a:srgbClr>
          </a:solidFill>
          <a:effectLst/>
          <a:latin typeface="+mj-lt"/>
          <a:ea typeface="+mn-ea"/>
          <a:cs typeface="Arial" charset="0"/>
        </a:defRPr>
      </a:lvl1pPr>
    </p:titleStyle>
    <p:bodyStyle>
      <a:lvl1pPr marL="339725" marR="0" indent="-3397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800" kern="1200" spc="-7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1pPr>
      <a:lvl2pPr marL="573088" marR="0" indent="-233363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4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2pPr>
      <a:lvl3pPr marL="798513" marR="0" indent="-2254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798513" algn="l"/>
        </a:tabLst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3pPr>
      <a:lvl4pPr marL="1030288" marR="0" indent="-23177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4pPr>
      <a:lvl5pPr marL="1255713" marR="0" indent="-2254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1255713" algn="l"/>
        </a:tabLst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.kr/url?sa=t&amp;rct=j&amp;q=&amp;esrc=s&amp;source=web&amp;cd=1&amp;ved=0ahUKEwiQrPjdxejVAhUDTbwKHYLbDPQQFggkMAA&amp;url=https://graphics.stanford.edu/papers/veach_thesis/thesis-bw.pdf&amp;usg=AFQjCNFyV9PeTz1dhUq1KquOHV5r6bCx3g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253" y="988079"/>
            <a:ext cx="8626448" cy="1301895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Physically Based Rendering</a:t>
            </a:r>
            <a:br>
              <a:rPr lang="en-US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sz="4000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From Theory to Implementation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4954" y="2816607"/>
            <a:ext cx="9144000" cy="3399258"/>
          </a:xfrm>
        </p:spPr>
        <p:txBody>
          <a:bodyPr/>
          <a:lstStyle/>
          <a:p>
            <a:pPr algn="l"/>
            <a:r>
              <a:rPr lang="en-US" dirty="0">
                <a:latin typeface="맑은 고딕" pitchFamily="50" charset="-127"/>
                <a:ea typeface="맑은 고딕" pitchFamily="50" charset="-127"/>
              </a:rPr>
              <a:t>15.6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입자 추적과 광자 매핑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(Particle Tracing And Photon Mapping)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337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F6DBA727-BE04-4D3B-B6FA-BD9910D436CF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주어진 중요도 함수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추출된 측정을 설명</a:t>
                </a: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endParaRPr lang="en-US" altLang="ko-KR" sz="800" dirty="0"/>
              </a:p>
              <a:p>
                <a:pPr>
                  <a:lnSpc>
                    <a:spcPct val="100000"/>
                  </a:lnSpc>
                </a:pPr>
                <a:r>
                  <a:rPr lang="ko-KR" altLang="en-US" b="1" dirty="0">
                    <a:solidFill>
                      <a:srgbClr val="0070C0">
                        <a:alpha val="99000"/>
                      </a:srgbClr>
                    </a:solidFill>
                  </a:rPr>
                  <a:t>충족시킬 자연 조건</a:t>
                </a:r>
                <a:r>
                  <a:rPr lang="ko-KR" altLang="en-US" dirty="0"/>
                  <a:t>은 입자가 예측치를 이용하는 데 사용할 때 같은 중요도 함수의 측정 방식과 같은 </a:t>
                </a:r>
                <a:r>
                  <a:rPr lang="ko-KR" altLang="en-US" dirty="0" err="1"/>
                  <a:t>기대값을</a:t>
                </a:r>
                <a:r>
                  <a:rPr lang="ko-KR" altLang="en-US" dirty="0"/>
                  <a:t> 갖는 분포와 가중치를 가져야 한다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nary>
                            <m:nary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𝑑𝐴𝑑𝑤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F6DBA727-BE04-4D3B-B6FA-BD9910D436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639" t="-2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BD1543-1DFF-4581-9D1B-DEAD4FEE4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56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8C2FFC2F-130F-4063-84F8-D90EA748E7D3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예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벽의 전체 유속을 계산하기 위해 입자 사용</a:t>
                </a:r>
                <a:endParaRPr lang="en-US" altLang="ko-KR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  <a:buFontTx/>
                  <a:buChar char="-"/>
                </a:pPr>
                <a:r>
                  <a:rPr lang="ko-KR" altLang="en-US" b="1" dirty="0"/>
                  <a:t>유속의 정의</a:t>
                </a:r>
                <a:endParaRPr lang="en-US" altLang="ko-KR" b="1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𝑤𝑎𝑙𝑙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ko-KR" alt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𝑑𝐴𝑑𝑤</m:t>
                      </m:r>
                    </m:oMath>
                  </m:oMathPara>
                </a14:m>
                <a:endParaRPr lang="en-US" altLang="ko-KR" b="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  <a:buFontTx/>
                  <a:buChar char="-"/>
                </a:pPr>
                <a:r>
                  <a:rPr lang="ko-KR" altLang="en-US" b="1" dirty="0"/>
                  <a:t>중요도 함수</a:t>
                </a:r>
                <a:r>
                  <a:rPr lang="ko-KR" altLang="en-US" dirty="0"/>
                  <a:t>는 벽에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위치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법석 주변의 반구에서 도달하는 입자 선택</a:t>
                </a:r>
                <a:endParaRPr lang="en-US" altLang="ko-KR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0</m:t>
                              </m:r>
                            </m:e>
                          </m:d>
                        </m:e>
                      </m:func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𝑜𝑛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𝑤𝑎𝑙𝑙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𝑠𝑢𝑟𝑓𝑎𝑐𝑒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8C2FFC2F-130F-4063-84F8-D90EA748E7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913" t="-2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197A09-77F8-44FD-951E-AE09424EC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26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250EA6CE-0342-43E4-AF0A-4205D0237B30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  <a:buFontTx/>
                  <a:buChar char="-"/>
                </a:pPr>
                <a:r>
                  <a:rPr lang="ko-KR" altLang="en-US" sz="2400" dirty="0"/>
                  <a:t>측정 </a:t>
                </a:r>
                <a:r>
                  <a:rPr lang="ko-KR" altLang="en-US" sz="2400" dirty="0" err="1"/>
                  <a:t>방적식</a:t>
                </a:r>
                <a:r>
                  <a:rPr lang="ko-KR" altLang="en-US" sz="2400" dirty="0"/>
                  <a:t> 적분의 계산 고려</a:t>
                </a:r>
                <a:endParaRPr lang="en-US" altLang="ko-KR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nary>
                            <m:nary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↔</m:t>
                                  </m:r>
                                  <m:sSub>
                                    <m:sSubPr>
                                      <m:ctrlP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𝑑𝐴</m:t>
                              </m:r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𝑑𝐴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ko-KR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ko-KR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2400" dirty="0"/>
                  <a:t>- </a:t>
                </a:r>
                <a:r>
                  <a:rPr lang="ko-KR" altLang="en-US" sz="2400" dirty="0"/>
                  <a:t>측정을 설명하는 중요도 함수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solidFill>
                              <a:schemeClr val="bg2">
                                <a:alpha val="99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>
                            <a:solidFill>
                              <a:schemeClr val="bg2">
                                <a:alpha val="99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400" b="0" i="1">
                            <a:solidFill>
                              <a:schemeClr val="bg2">
                                <a:alpha val="99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altLang="ko-KR" sz="2400" b="0" i="1">
                        <a:solidFill>
                          <a:schemeClr val="bg2">
                            <a:alpha val="99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400" dirty="0">
                    <a:solidFill>
                      <a:schemeClr val="bg2">
                        <a:alpha val="99000"/>
                      </a:schemeClr>
                    </a:solidFill>
                  </a:rPr>
                  <a:t>는 블랙박스 </a:t>
                </a:r>
                <a:endParaRPr lang="en-US" altLang="ko-KR" sz="2400" dirty="0"/>
              </a:p>
              <a:p>
                <a:pPr marL="233362" lvl="1" indent="0">
                  <a:lnSpc>
                    <a:spcPct val="100000"/>
                  </a:lnSpc>
                  <a:buNone/>
                </a:pPr>
                <a:r>
                  <a:rPr lang="en-US" altLang="ko-KR" sz="2000" dirty="0"/>
                  <a:t>-&gt; </a:t>
                </a:r>
                <a:r>
                  <a:rPr lang="ko-KR" altLang="en-US" sz="2000" dirty="0"/>
                  <a:t>적분 표본화 유도 사용 불가능</a:t>
                </a:r>
                <a:endParaRPr lang="en-US" altLang="ko-KR" sz="2000" dirty="0"/>
              </a:p>
              <a:p>
                <a:pPr marL="233362" lvl="1" indent="0">
                  <a:lnSpc>
                    <a:spcPct val="100000"/>
                  </a:lnSpc>
                  <a:buNone/>
                </a:pPr>
                <a:r>
                  <a:rPr lang="en-US" altLang="ko-KR" sz="2000" dirty="0"/>
                  <a:t>-&gt; </a:t>
                </a:r>
                <a:r>
                  <a:rPr lang="ko-KR" altLang="en-US" sz="2000" dirty="0" err="1"/>
                  <a:t>피적분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LTE </a:t>
                </a:r>
                <a:r>
                  <a:rPr lang="ko-KR" altLang="en-US" sz="2000" dirty="0"/>
                  <a:t>확장 </a:t>
                </a:r>
                <a:r>
                  <a:rPr lang="en-US" altLang="ko-KR" sz="2000" dirty="0"/>
                  <a:t>N </a:t>
                </a:r>
                <a:r>
                  <a:rPr lang="ko-KR" altLang="en-US" sz="2000" dirty="0"/>
                  <a:t>표본에 대한 표준 </a:t>
                </a:r>
                <a:r>
                  <a:rPr lang="ko-KR" altLang="en-US" sz="2000" b="1" dirty="0" err="1">
                    <a:solidFill>
                      <a:schemeClr val="bg2">
                        <a:alpha val="99000"/>
                      </a:schemeClr>
                    </a:solidFill>
                  </a:rPr>
                  <a:t>몬테카를로</a:t>
                </a:r>
                <a:r>
                  <a:rPr lang="ko-KR" altLang="en-US" sz="2000" b="1" dirty="0">
                    <a:solidFill>
                      <a:schemeClr val="bg2">
                        <a:alpha val="99000"/>
                      </a:schemeClr>
                    </a:solidFill>
                  </a:rPr>
                  <a:t> </a:t>
                </a:r>
                <a:r>
                  <a:rPr lang="ko-KR" altLang="en-US" sz="2000" b="1" dirty="0" err="1">
                    <a:solidFill>
                      <a:schemeClr val="bg2">
                        <a:alpha val="99000"/>
                      </a:schemeClr>
                    </a:solidFill>
                  </a:rPr>
                  <a:t>예측기</a:t>
                </a:r>
                <a:r>
                  <a:rPr lang="ko-KR" altLang="en-US" sz="2000" b="1" dirty="0">
                    <a:solidFill>
                      <a:schemeClr val="bg2">
                        <a:alpha val="99000"/>
                      </a:schemeClr>
                    </a:solidFill>
                  </a:rPr>
                  <a:t> 적용</a:t>
                </a:r>
                <a:r>
                  <a:rPr lang="ko-KR" altLang="en-US" sz="2000" dirty="0"/>
                  <a:t>하면 이 측정의 예측을 찾는다</a:t>
                </a:r>
                <a:r>
                  <a:rPr lang="en-US" altLang="ko-KR" sz="2000" dirty="0"/>
                  <a:t>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, 1</m:t>
                                  </m:r>
                                </m:sub>
                              </m:s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d>
                            <m:dPr>
                              <m:begChr m:val="{"/>
                              <m:endChr m:val="}"/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ko-KR" sz="2400" i="1">
                                              <a:latin typeface="Cambria Math" panose="02040503050406030204" pitchFamily="18" charset="0"/>
                                            </a:rPr>
                                            <m:t>, 1</m:t>
                                          </m:r>
                                        </m:sub>
                                      </m:s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ko-KR" sz="2400" i="1">
                                              <a:latin typeface="Cambria Math" panose="02040503050406030204" pitchFamily="18" charset="0"/>
                                            </a:rPr>
                                            <m:t>, 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, 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↔</m:t>
                                      </m:r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, 1</m:t>
                                      </m:r>
                                    </m:sub>
                                  </m:s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, 0</m:t>
                                      </m:r>
                                    </m:sub>
                                  </m:s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, 1</m:t>
                                      </m:r>
                                    </m:sub>
                                  </m:s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250EA6CE-0342-43E4-AF0A-4205D0237B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639" t="-19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3628B-B713-4C78-A9C8-76DB834BB5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68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F3937B75-90F0-456A-BE6A-35396ECCEDD6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>
                  <a:lnSpc>
                    <a:spcPct val="120000"/>
                  </a:lnSpc>
                  <a:buFontTx/>
                  <a:buChar char="-"/>
                </a:pPr>
                <a:r>
                  <a:rPr lang="en-US" altLang="ko-KR" dirty="0">
                    <a:solidFill>
                      <a:schemeClr val="bg2">
                        <a:alpha val="99000"/>
                      </a:schemeClr>
                    </a:solidFill>
                  </a:rPr>
                  <a:t>L</a:t>
                </a:r>
                <a:r>
                  <a:rPr lang="ko-KR" altLang="en-US" dirty="0">
                    <a:solidFill>
                      <a:schemeClr val="bg2">
                        <a:alpha val="99000"/>
                      </a:schemeClr>
                    </a:solidFill>
                  </a:rPr>
                  <a:t>항을 확장 </a:t>
                </a:r>
                <a:r>
                  <a:rPr lang="en-US" altLang="ko-KR" dirty="0"/>
                  <a:t>+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r>
                  <a:rPr lang="ko-KR" altLang="en-US" dirty="0">
                    <a:solidFill>
                      <a:schemeClr val="bg2">
                        <a:alpha val="99000"/>
                      </a:schemeClr>
                    </a:solidFill>
                  </a:rPr>
                  <a:t>특정 표본에 대한 사실 이용</a:t>
                </a:r>
                <a:endParaRPr lang="en-US" altLang="ko-KR" dirty="0">
                  <a:solidFill>
                    <a:schemeClr val="bg2">
                      <a:alpha val="99000"/>
                    </a:schemeClr>
                  </a:solidFill>
                </a:endParaRPr>
              </a:p>
              <a:p>
                <a:pPr>
                  <a:lnSpc>
                    <a:spcPct val="120000"/>
                  </a:lnSpc>
                  <a:buFontTx/>
                  <a:buChar char="-"/>
                </a:pPr>
                <a:r>
                  <a:rPr lang="ko-KR" altLang="en-US" dirty="0" err="1"/>
                  <a:t>기댓값을</a:t>
                </a:r>
                <a:r>
                  <a:rPr lang="ko-KR" altLang="en-US" dirty="0"/>
                  <a:t> 한정합으로 작성 가능</a:t>
                </a:r>
                <a:endParaRPr lang="en-US" altLang="ko-KR" dirty="0"/>
              </a:p>
              <a:p>
                <a:pPr marL="233362" lvl="1" indent="0">
                  <a:lnSpc>
                    <a:spcPct val="120000"/>
                  </a:lnSpc>
                  <a:buNone/>
                </a:pPr>
                <a:r>
                  <a:rPr lang="ko-KR" altLang="en-US" dirty="0"/>
                  <a:t> </a:t>
                </a:r>
                <a:r>
                  <a:rPr lang="en-US" altLang="ko-KR" dirty="0"/>
                  <a:t>(=</a:t>
                </a:r>
                <a:r>
                  <a:rPr lang="ko-KR" altLang="en-US" dirty="0"/>
                  <a:t>가중된 경로 정점의 한정합을 생성하는 것과 같은 방식</a:t>
                </a:r>
                <a:r>
                  <a:rPr lang="en-US" altLang="ko-KR" dirty="0"/>
                  <a:t>)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ko-KR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, 1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, 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, 0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F3937B75-90F0-456A-BE6A-35396ECCED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913" t="-4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8AE18B-EEA6-489B-9A67-CE80F16975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20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E7A50A5D-031F-40D2-942E-3B0F4E13582D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>
                  <a:buFontTx/>
                  <a:buChar char="-"/>
                </a:pPr>
                <a:r>
                  <a:rPr lang="ko-KR" altLang="en-US" dirty="0"/>
                  <a:t>러시안 </a:t>
                </a:r>
                <a:r>
                  <a:rPr lang="ko-KR" altLang="en-US" dirty="0" err="1"/>
                  <a:t>룰렛으로</a:t>
                </a:r>
                <a:r>
                  <a:rPr lang="ko-KR" altLang="en-US" dirty="0"/>
                  <a:t> 잘라질 때</a:t>
                </a:r>
                <a:r>
                  <a:rPr lang="en-US" altLang="ko-KR" dirty="0"/>
                  <a:t>, </a:t>
                </a:r>
                <a:r>
                  <a:rPr lang="en-US" altLang="ko-KR" b="1" dirty="0" err="1">
                    <a:solidFill>
                      <a:schemeClr val="bg2">
                        <a:alpha val="99000"/>
                      </a:schemeClr>
                    </a:solidFill>
                  </a:rPr>
                  <a:t>i</a:t>
                </a:r>
                <a:r>
                  <a:rPr lang="ko-KR" altLang="en-US" b="1" dirty="0">
                    <a:solidFill>
                      <a:schemeClr val="bg2">
                        <a:alpha val="99000"/>
                      </a:schemeClr>
                    </a:solidFill>
                  </a:rPr>
                  <a:t>번째 표본의 </a:t>
                </a:r>
                <a:r>
                  <a:rPr lang="en-US" altLang="ko-KR" b="1" dirty="0">
                    <a:solidFill>
                      <a:schemeClr val="bg2">
                        <a:alpha val="99000"/>
                      </a:schemeClr>
                    </a:solidFill>
                  </a:rPr>
                  <a:t>j</a:t>
                </a:r>
                <a:r>
                  <a:rPr lang="ko-KR" altLang="en-US" b="1" dirty="0">
                    <a:solidFill>
                      <a:schemeClr val="bg2">
                        <a:alpha val="99000"/>
                      </a:schemeClr>
                    </a:solidFill>
                  </a:rPr>
                  <a:t>번째 항의 분포</a:t>
                </a:r>
                <a:endParaRPr lang="en-US" altLang="ko-KR" b="1" dirty="0">
                  <a:solidFill>
                    <a:schemeClr val="bg2">
                      <a:alpha val="99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altLang="ko-KR" b="1" dirty="0">
                  <a:solidFill>
                    <a:schemeClr val="bg2">
                      <a:alpha val="99000"/>
                    </a:schemeClr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chemeClr val="bg1">
                                  <a:alpha val="99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 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 0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𝑛𝑖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hr m:val="∏"/>
                          <m:limLoc m:val="subSup"/>
                          <m:ctrlPr>
                            <a:rPr lang="en-US" altLang="ko-KR" i="1" smtClean="0">
                              <a:solidFill>
                                <a:schemeClr val="bg1">
                                  <a:alpha val="99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b="0" i="1" smtClean="0">
                              <a:solidFill>
                                <a:schemeClr val="bg1">
                                  <a:alpha val="99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b="0" i="1" smtClean="0">
                              <a:solidFill>
                                <a:schemeClr val="bg1">
                                  <a:alpha val="99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f>
                            <m:fPr>
                              <m:ctrlPr>
                                <a:rPr lang="en-US" altLang="ko-KR" i="1" smtClean="0">
                                  <a:solidFill>
                                    <a:schemeClr val="bg1">
                                      <a:alpha val="99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solidFill>
                                    <a:schemeClr val="bg1">
                                      <a:alpha val="99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altLang="ko-KR" i="1" smtClean="0">
                                  <a:solidFill>
                                    <a:schemeClr val="bg1">
                                      <a:alpha val="99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solidFill>
                                    <a:schemeClr val="bg1">
                                      <a:alpha val="99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solidFill>
                                        <a:schemeClr val="bg1">
                                          <a:alpha val="99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b="0" i="1" smtClean="0">
                                  <a:solidFill>
                                    <a:schemeClr val="bg1">
                                      <a:alpha val="99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ko-KR" b="0" i="1" smtClean="0">
                                  <a:solidFill>
                                    <a:schemeClr val="bg1">
                                      <a:alpha val="99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↔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solidFill>
                                    <a:schemeClr val="bg1">
                                      <a:alpha val="99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altLang="ko-KR" dirty="0">
                  <a:solidFill>
                    <a:schemeClr val="bg1">
                      <a:alpha val="99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altLang="ko-KR" dirty="0">
                  <a:solidFill>
                    <a:schemeClr val="bg1">
                      <a:alpha val="99000"/>
                    </a:schemeClr>
                  </a:solidFill>
                </a:endParaRPr>
              </a:p>
              <a:p>
                <a:pPr marL="233362" lvl="1" indent="0">
                  <a:buNone/>
                </a:pPr>
                <a:r>
                  <a:rPr lang="en-US" altLang="ko-KR" dirty="0">
                    <a:solidFill>
                      <a:schemeClr val="bg2">
                        <a:alpha val="99000"/>
                      </a:schemeClr>
                    </a:solidFill>
                  </a:rPr>
                  <a:t>-&gt; </a:t>
                </a:r>
                <a:r>
                  <a:rPr lang="ko-KR" altLang="en-US" dirty="0">
                    <a:solidFill>
                      <a:schemeClr val="bg2">
                        <a:alpha val="99000"/>
                      </a:schemeClr>
                    </a:solidFill>
                  </a:rPr>
                  <a:t>입자 생성 경로가 영역에 대한 분포에서 표본화 했을 경우 양이 입자 가중치의 적절한 값을 제공</a:t>
                </a:r>
                <a:endParaRPr lang="en-US" altLang="ko-KR" dirty="0">
                  <a:solidFill>
                    <a:schemeClr val="bg2">
                      <a:alpha val="99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E7A50A5D-031F-40D2-942E-3B0F4E1358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913" t="-3083" r="-4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A03BD4-5BD8-45BF-97A9-64A517101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58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EE39B4-0BF7-4EB7-B860-4464F38D0A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dirty="0"/>
              <a:t>광자 </a:t>
            </a:r>
            <a:r>
              <a:rPr lang="ko-KR" altLang="en-US" dirty="0" err="1"/>
              <a:t>적분기</a:t>
            </a:r>
            <a:endParaRPr lang="en-US" altLang="ko-KR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/>
              <a:t>장면의 입자를 추적하고 음영 점에 입사 조명을 근사하기 위해 입자를 </a:t>
            </a:r>
            <a:r>
              <a:rPr lang="ko-KR" altLang="en-US" dirty="0" err="1"/>
              <a:t>보간한다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en-US" altLang="ko-KR" b="1" dirty="0" err="1">
                <a:solidFill>
                  <a:srgbClr val="0070C0">
                    <a:alpha val="99000"/>
                  </a:srgbClr>
                </a:solidFill>
              </a:rPr>
              <a:t>KD</a:t>
            </a:r>
            <a:r>
              <a:rPr lang="ko-KR" altLang="en-US" b="1" dirty="0">
                <a:solidFill>
                  <a:srgbClr val="0070C0">
                    <a:alpha val="99000"/>
                  </a:srgbClr>
                </a:solidFill>
              </a:rPr>
              <a:t> 트리</a:t>
            </a:r>
            <a:r>
              <a:rPr lang="ko-KR" altLang="en-US" dirty="0"/>
              <a:t> 자료구조를 사용해 광자를 저장한다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en-US" altLang="ko-KR" dirty="0" err="1"/>
              <a:t>KD</a:t>
            </a:r>
            <a:r>
              <a:rPr lang="en-US" altLang="ko-KR" dirty="0"/>
              <a:t> </a:t>
            </a:r>
            <a:r>
              <a:rPr lang="ko-KR" altLang="en-US" dirty="0"/>
              <a:t>트리가 장면 기하 구조와 분리되므로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ko-KR" altLang="en-US" b="1" dirty="0">
                <a:solidFill>
                  <a:srgbClr val="0070C0">
                    <a:alpha val="99000"/>
                  </a:srgbClr>
                </a:solidFill>
              </a:rPr>
              <a:t>알고리즘은 특정 종류의 기하 구조 표면에 제한되지 않는다</a:t>
            </a:r>
            <a:r>
              <a:rPr lang="en-US" altLang="ko-KR" b="1" dirty="0">
                <a:solidFill>
                  <a:srgbClr val="0070C0">
                    <a:alpha val="99000"/>
                  </a:srgbClr>
                </a:solidFill>
              </a:rPr>
              <a:t>.</a:t>
            </a:r>
            <a:endParaRPr lang="ko-KR" altLang="en-US" b="1" dirty="0">
              <a:solidFill>
                <a:srgbClr val="0070C0">
                  <a:alpha val="99000"/>
                </a:srgb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CA88B1-41E5-4790-9768-D3BC66F917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02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D72F31-DB61-4D1F-85B3-5239270981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041" y="956734"/>
            <a:ext cx="11151917" cy="4944532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 b="1" dirty="0" err="1"/>
              <a:t>KD</a:t>
            </a:r>
            <a:r>
              <a:rPr lang="ko-KR" altLang="en-US" b="1" dirty="0"/>
              <a:t> 트리</a:t>
            </a:r>
            <a:r>
              <a:rPr lang="en-US" altLang="ko-KR" b="1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다차원 검색 트리</a:t>
            </a:r>
            <a:r>
              <a:rPr lang="en-US" altLang="ko-KR" dirty="0"/>
              <a:t>, k-dimension tree)</a:t>
            </a: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en-US" altLang="ko-KR" dirty="0"/>
              <a:t>Binary Search Tree</a:t>
            </a:r>
            <a:r>
              <a:rPr lang="ko-KR" altLang="en-US" dirty="0"/>
              <a:t>를 다차원 공간으로 확장한 것</a:t>
            </a:r>
            <a:endParaRPr lang="en-US" altLang="ko-KR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/>
              <a:t>기본 구조와 알고리즘은 </a:t>
            </a:r>
            <a:r>
              <a:rPr lang="en-US" altLang="ko-KR" dirty="0"/>
              <a:t>BST</a:t>
            </a:r>
            <a:r>
              <a:rPr lang="ko-KR" altLang="en-US" dirty="0"/>
              <a:t>와 유사</a:t>
            </a:r>
            <a:endParaRPr lang="en-US" altLang="ko-KR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/>
              <a:t>트리의 레벨 차원을 번갈아 가며 비교한다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283300-BFEF-4860-9861-94EAEF11FF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D4D2D0-C15C-4CE5-911F-7FD56EEEA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917" y="3095822"/>
            <a:ext cx="77343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5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A1A300-3BEC-4DCF-BBC0-2C4749955D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b="1" dirty="0"/>
              <a:t>포톤 매핑 입자</a:t>
            </a:r>
            <a:endParaRPr lang="en-US" altLang="ko-KR" b="1" dirty="0"/>
          </a:p>
          <a:p>
            <a:pPr marL="747712" lvl="1" indent="-514350">
              <a:lnSpc>
                <a:spcPct val="120000"/>
              </a:lnSpc>
              <a:buAutoNum type="arabicPeriod"/>
            </a:pPr>
            <a:r>
              <a:rPr lang="ko-KR" altLang="en-US" dirty="0"/>
              <a:t>직접 조명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산란 없이 직접 표면에 도달하는 빛</a:t>
            </a:r>
            <a:endParaRPr lang="en-US" altLang="ko-KR" dirty="0"/>
          </a:p>
          <a:p>
            <a:pPr marL="747712" lvl="1" indent="-514350">
              <a:lnSpc>
                <a:spcPct val="120000"/>
              </a:lnSpc>
              <a:buAutoNum type="arabicPeriod"/>
            </a:pPr>
            <a:r>
              <a:rPr lang="ko-KR" altLang="en-US" dirty="0" err="1"/>
              <a:t>코스틱</a:t>
            </a:r>
            <a:r>
              <a:rPr lang="ko-KR" altLang="en-US" dirty="0"/>
              <a:t> 조명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하나 이상의 광택 표면과 상호 작용한 뒤에 </a:t>
            </a:r>
            <a:r>
              <a:rPr lang="ko-KR" altLang="en-US" dirty="0" err="1"/>
              <a:t>비광택</a:t>
            </a:r>
            <a:r>
              <a:rPr lang="ko-KR" altLang="en-US" dirty="0"/>
              <a:t> 표면에 도달한 빛</a:t>
            </a:r>
            <a:endParaRPr lang="en-US" altLang="ko-KR" dirty="0"/>
          </a:p>
          <a:p>
            <a:pPr marL="747712" lvl="1" indent="-514350">
              <a:lnSpc>
                <a:spcPct val="120000"/>
              </a:lnSpc>
              <a:buAutoNum type="arabicPeriod"/>
            </a:pPr>
            <a:r>
              <a:rPr lang="ko-KR" altLang="en-US" dirty="0"/>
              <a:t>간접 조명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모든 다른 종류의 조명</a:t>
            </a:r>
            <a:endParaRPr lang="en-US" altLang="ko-KR" dirty="0"/>
          </a:p>
          <a:p>
            <a:pPr marL="971550" lvl="2" indent="-514350">
              <a:lnSpc>
                <a:spcPct val="120000"/>
              </a:lnSpc>
              <a:buAutoNum type="arabicPeriod"/>
            </a:pPr>
            <a:endParaRPr lang="en-US" altLang="ko-KR" dirty="0">
              <a:solidFill>
                <a:srgbClr val="0070C0">
                  <a:alpha val="99000"/>
                </a:srgbClr>
              </a:solidFill>
            </a:endParaRPr>
          </a:p>
          <a:p>
            <a:pPr marL="233362" lvl="1" indent="0">
              <a:lnSpc>
                <a:spcPct val="120000"/>
              </a:lnSpc>
              <a:buNone/>
            </a:pPr>
            <a:r>
              <a:rPr lang="ko-KR" altLang="en-US" dirty="0">
                <a:solidFill>
                  <a:srgbClr val="0070C0">
                    <a:alpha val="99000"/>
                  </a:srgbClr>
                </a:solidFill>
              </a:rPr>
              <a:t>직접 조명은 전통적인 </a:t>
            </a:r>
            <a:r>
              <a:rPr lang="ko-KR" altLang="en-US" dirty="0" err="1">
                <a:solidFill>
                  <a:srgbClr val="0070C0">
                    <a:alpha val="99000"/>
                  </a:srgbClr>
                </a:solidFill>
              </a:rPr>
              <a:t>직접광</a:t>
            </a:r>
            <a:r>
              <a:rPr lang="ko-KR" altLang="en-US" dirty="0">
                <a:solidFill>
                  <a:srgbClr val="0070C0">
                    <a:alpha val="99000"/>
                  </a:srgbClr>
                </a:solidFill>
              </a:rPr>
              <a:t> 알고리즘 사용</a:t>
            </a:r>
            <a:endParaRPr lang="en-US" altLang="ko-KR" dirty="0">
              <a:solidFill>
                <a:srgbClr val="0070C0">
                  <a:alpha val="99000"/>
                </a:srgbClr>
              </a:solidFill>
            </a:endParaRPr>
          </a:p>
          <a:p>
            <a:pPr marL="233362" lvl="1" indent="0">
              <a:lnSpc>
                <a:spcPct val="120000"/>
              </a:lnSpc>
              <a:buNone/>
            </a:pPr>
            <a:r>
              <a:rPr lang="ko-KR" altLang="en-US" dirty="0" err="1">
                <a:solidFill>
                  <a:srgbClr val="0070C0">
                    <a:alpha val="99000"/>
                  </a:srgbClr>
                </a:solidFill>
              </a:rPr>
              <a:t>코스틱은</a:t>
            </a:r>
            <a:r>
              <a:rPr lang="ko-KR" altLang="en-US" dirty="0">
                <a:solidFill>
                  <a:srgbClr val="0070C0">
                    <a:alpha val="99000"/>
                  </a:srgbClr>
                </a:solidFill>
              </a:rPr>
              <a:t> 광자 </a:t>
            </a:r>
            <a:r>
              <a:rPr lang="ko-KR" altLang="en-US" dirty="0" err="1">
                <a:solidFill>
                  <a:srgbClr val="0070C0">
                    <a:alpha val="99000"/>
                  </a:srgbClr>
                </a:solidFill>
              </a:rPr>
              <a:t>맵에서의</a:t>
            </a:r>
            <a:r>
              <a:rPr lang="ko-KR" altLang="en-US" dirty="0">
                <a:solidFill>
                  <a:srgbClr val="0070C0">
                    <a:alpha val="99000"/>
                  </a:srgbClr>
                </a:solidFill>
              </a:rPr>
              <a:t> 광자로 </a:t>
            </a:r>
            <a:r>
              <a:rPr lang="ko-KR" altLang="en-US" dirty="0" err="1">
                <a:solidFill>
                  <a:srgbClr val="0070C0">
                    <a:alpha val="99000"/>
                  </a:srgbClr>
                </a:solidFill>
              </a:rPr>
              <a:t>렌더링된다</a:t>
            </a:r>
            <a:r>
              <a:rPr lang="en-US" altLang="ko-KR" dirty="0">
                <a:solidFill>
                  <a:srgbClr val="0070C0">
                    <a:alpha val="99000"/>
                  </a:srgbClr>
                </a:solidFill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5239B8-BF98-4E94-93CB-9D458EE782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42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E9A87D-0C54-4FEC-A13C-FD61C148CB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b="1" dirty="0"/>
              <a:t>적분기의 작업을 조절하는 매개 변수</a:t>
            </a:r>
            <a:endParaRPr lang="en-US" altLang="ko-KR" b="1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>
                <a:solidFill>
                  <a:schemeClr val="bg1">
                    <a:alpha val="99000"/>
                  </a:schemeClr>
                </a:solidFill>
              </a:rPr>
              <a:t>각 유형</a:t>
            </a:r>
            <a:r>
              <a:rPr lang="en-US" altLang="ko-KR" dirty="0">
                <a:solidFill>
                  <a:schemeClr val="bg1">
                    <a:alpha val="99000"/>
                  </a:schemeClr>
                </a:solidFill>
              </a:rPr>
              <a:t>(</a:t>
            </a:r>
            <a:r>
              <a:rPr lang="ko-KR" altLang="en-US" dirty="0" err="1">
                <a:solidFill>
                  <a:schemeClr val="bg1">
                    <a:alpha val="99000"/>
                  </a:schemeClr>
                </a:solidFill>
              </a:rPr>
              <a:t>코스틱</a:t>
            </a:r>
            <a:r>
              <a:rPr lang="en-US" altLang="ko-KR" dirty="0">
                <a:solidFill>
                  <a:schemeClr val="bg1">
                    <a:alpha val="99000"/>
                  </a:schemeClr>
                </a:solidFill>
              </a:rPr>
              <a:t>/</a:t>
            </a:r>
            <a:r>
              <a:rPr lang="ko-KR" altLang="en-US" dirty="0">
                <a:solidFill>
                  <a:schemeClr val="bg1">
                    <a:alpha val="99000"/>
                  </a:schemeClr>
                </a:solidFill>
              </a:rPr>
              <a:t>간접</a:t>
            </a:r>
            <a:r>
              <a:rPr lang="en-US" altLang="ko-KR" dirty="0">
                <a:solidFill>
                  <a:schemeClr val="bg1">
                    <a:alpha val="99000"/>
                  </a:schemeClr>
                </a:solidFill>
              </a:rPr>
              <a:t>)</a:t>
            </a:r>
            <a:r>
              <a:rPr lang="ko-KR" altLang="en-US" dirty="0">
                <a:solidFill>
                  <a:schemeClr val="bg1">
                    <a:alpha val="99000"/>
                  </a:schemeClr>
                </a:solidFill>
              </a:rPr>
              <a:t>의 </a:t>
            </a:r>
            <a:r>
              <a:rPr lang="ko-KR" altLang="en-US" dirty="0" err="1">
                <a:solidFill>
                  <a:schemeClr val="bg1">
                    <a:alpha val="99000"/>
                  </a:schemeClr>
                </a:solidFill>
              </a:rPr>
              <a:t>광자수</a:t>
            </a:r>
            <a:br>
              <a:rPr lang="en-US" altLang="ko-KR" dirty="0"/>
            </a:br>
            <a:r>
              <a:rPr lang="en-US" altLang="ko-KR" dirty="0"/>
              <a:t>-&gt; </a:t>
            </a:r>
            <a:r>
              <a:rPr lang="ko-KR" altLang="en-US" dirty="0"/>
              <a:t>더 많은 광자를 사용하면 결과의 </a:t>
            </a:r>
            <a:r>
              <a:rPr lang="ko-KR" altLang="en-US" b="1" dirty="0">
                <a:solidFill>
                  <a:srgbClr val="FF0000">
                    <a:alpha val="99000"/>
                  </a:srgbClr>
                </a:solidFill>
              </a:rPr>
              <a:t>품질 증가</a:t>
            </a:r>
            <a:br>
              <a:rPr lang="en-US" altLang="ko-KR" dirty="0"/>
            </a:br>
            <a:r>
              <a:rPr lang="en-US" altLang="ko-KR" dirty="0"/>
              <a:t>-&gt; </a:t>
            </a:r>
            <a:r>
              <a:rPr lang="ko-KR" altLang="en-US" dirty="0"/>
              <a:t>결과 품질이 증가하지만 </a:t>
            </a:r>
            <a:r>
              <a:rPr lang="ko-KR" altLang="en-US" b="1" dirty="0">
                <a:solidFill>
                  <a:srgbClr val="0070C0">
                    <a:alpha val="99000"/>
                  </a:srgbClr>
                </a:solidFill>
              </a:rPr>
              <a:t>시간 및 메모리 증가</a:t>
            </a:r>
            <a:endParaRPr lang="en-US" altLang="ko-KR" b="1" dirty="0">
              <a:solidFill>
                <a:srgbClr val="0070C0">
                  <a:alpha val="99000"/>
                </a:srgbClr>
              </a:solidFill>
            </a:endParaRP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 err="1">
                <a:solidFill>
                  <a:schemeClr val="bg1">
                    <a:alpha val="99000"/>
                  </a:schemeClr>
                </a:solidFill>
              </a:rPr>
              <a:t>보간에</a:t>
            </a:r>
            <a:r>
              <a:rPr lang="ko-KR" altLang="en-US" dirty="0">
                <a:solidFill>
                  <a:schemeClr val="bg1">
                    <a:alpha val="99000"/>
                  </a:schemeClr>
                </a:solidFill>
              </a:rPr>
              <a:t> 사용되는 </a:t>
            </a:r>
            <a:r>
              <a:rPr lang="ko-KR" altLang="en-US" dirty="0" err="1">
                <a:solidFill>
                  <a:schemeClr val="bg1">
                    <a:alpha val="99000"/>
                  </a:schemeClr>
                </a:solidFill>
              </a:rPr>
              <a:t>광자수</a:t>
            </a:r>
            <a:br>
              <a:rPr lang="en-US" altLang="ko-KR" dirty="0"/>
            </a:br>
            <a:r>
              <a:rPr lang="en-US" altLang="ko-KR" dirty="0"/>
              <a:t>-&gt; </a:t>
            </a:r>
            <a:r>
              <a:rPr lang="ko-KR" altLang="en-US" dirty="0"/>
              <a:t>조명 예측이 더 </a:t>
            </a:r>
            <a:r>
              <a:rPr lang="ko-KR" altLang="en-US" b="1" dirty="0">
                <a:solidFill>
                  <a:srgbClr val="FF0000">
                    <a:alpha val="99000"/>
                  </a:srgbClr>
                </a:solidFill>
              </a:rPr>
              <a:t>부드러워</a:t>
            </a:r>
            <a:r>
              <a:rPr lang="ko-KR" altLang="en-US" dirty="0"/>
              <a:t>진다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-&gt; </a:t>
            </a:r>
            <a:r>
              <a:rPr lang="ko-KR" altLang="en-US" dirty="0"/>
              <a:t>너무 많이 사용되면 </a:t>
            </a:r>
            <a:r>
              <a:rPr lang="ko-KR" altLang="en-US" b="1" dirty="0" err="1">
                <a:solidFill>
                  <a:srgbClr val="0070C0">
                    <a:alpha val="99000"/>
                  </a:srgbClr>
                </a:solidFill>
              </a:rPr>
              <a:t>뭉개진다</a:t>
            </a:r>
            <a:r>
              <a:rPr lang="en-US" altLang="ko-KR" b="1" dirty="0">
                <a:solidFill>
                  <a:srgbClr val="0070C0">
                    <a:alpha val="99000"/>
                  </a:srgbClr>
                </a:solidFill>
              </a:rPr>
              <a:t>.</a:t>
            </a:r>
            <a:br>
              <a:rPr lang="en-US" altLang="ko-KR" dirty="0"/>
            </a:br>
            <a:r>
              <a:rPr lang="en-US" altLang="ko-KR" dirty="0"/>
              <a:t>-&gt; </a:t>
            </a:r>
            <a:r>
              <a:rPr lang="ko-KR" altLang="en-US" dirty="0"/>
              <a:t>너무 적게 사용되면 </a:t>
            </a:r>
            <a:r>
              <a:rPr lang="ko-KR" altLang="en-US" b="1" dirty="0">
                <a:solidFill>
                  <a:srgbClr val="0070C0">
                    <a:alpha val="99000"/>
                  </a:srgbClr>
                </a:solidFill>
              </a:rPr>
              <a:t>얼룩진다</a:t>
            </a:r>
            <a:r>
              <a:rPr lang="en-US" altLang="ko-KR" b="1" dirty="0">
                <a:solidFill>
                  <a:srgbClr val="0070C0">
                    <a:alpha val="99000"/>
                  </a:srgbClr>
                </a:solidFill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E4CBA9-7E99-4557-BEF6-BE51022F2F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510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AAD14C-D14B-46F1-82C4-0FCF70950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7448C1-C789-493C-9988-4BDAFC4D7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02" y="2107553"/>
            <a:ext cx="7304723" cy="24976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53D9BE-85B1-4E50-815B-705E778D9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645" y="1613303"/>
            <a:ext cx="393382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22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/>
              <a:t>포톤 매핑</a:t>
            </a:r>
            <a:endParaRPr lang="en-US" altLang="ko-KR" b="1" dirty="0"/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dirty="0"/>
              <a:t>편향 알고리즘에 기반을 둔 </a:t>
            </a:r>
            <a:r>
              <a:rPr lang="en-US" altLang="ko-KR" dirty="0"/>
              <a:t>LTE</a:t>
            </a:r>
            <a:r>
              <a:rPr lang="ko-KR" altLang="en-US" dirty="0"/>
              <a:t>의 해를 구하는 다른 방식</a:t>
            </a:r>
            <a:endParaRPr lang="en-US" altLang="ko-KR" dirty="0"/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dirty="0"/>
              <a:t>광택 과 확산 반사를 둘다 잘 처리한다</a:t>
            </a:r>
            <a:endParaRPr lang="en-US" altLang="ko-KR" dirty="0"/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rgbClr val="0070C0">
                    <a:alpha val="99000"/>
                  </a:srgbClr>
                </a:solidFill>
              </a:rPr>
              <a:t>완벽한 거울 반사</a:t>
            </a:r>
            <a:r>
              <a:rPr lang="ko-KR" altLang="en-US" dirty="0"/>
              <a:t>는 </a:t>
            </a:r>
            <a:r>
              <a:rPr lang="ko-KR" altLang="en-US" b="1" dirty="0">
                <a:solidFill>
                  <a:srgbClr val="0070C0">
                    <a:alpha val="99000"/>
                  </a:srgbClr>
                </a:solidFill>
              </a:rPr>
              <a:t>재귀적인 광선 추적</a:t>
            </a:r>
            <a:r>
              <a:rPr lang="ko-KR" altLang="en-US" dirty="0">
                <a:solidFill>
                  <a:srgbClr val="0070C0">
                    <a:alpha val="99000"/>
                  </a:srgbClr>
                </a:solidFill>
              </a:rPr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ko-KR" altLang="en-US" b="1" dirty="0">
                <a:solidFill>
                  <a:srgbClr val="FF0000">
                    <a:alpha val="99000"/>
                  </a:srgbClr>
                </a:solidFill>
              </a:rPr>
              <a:t>일반적인 방법 사용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60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C9C9A1-F9A1-4A40-9DE2-1A9DE237E9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  <a:buFontTx/>
              <a:buChar char="-"/>
            </a:pPr>
            <a:r>
              <a:rPr lang="en-US" altLang="ko-KR" b="1" dirty="0" err="1"/>
              <a:t>nCausticPhotonsWanted</a:t>
            </a:r>
            <a:r>
              <a:rPr lang="en-US" altLang="ko-KR" b="1" dirty="0"/>
              <a:t> / </a:t>
            </a:r>
            <a:r>
              <a:rPr lang="en-US" altLang="ko-KR" b="1" dirty="0" err="1"/>
              <a:t>nIndirectPhotonsWanted</a:t>
            </a:r>
            <a:br>
              <a:rPr lang="en-US" altLang="ko-KR" dirty="0"/>
            </a:br>
            <a:r>
              <a:rPr lang="ko-KR" altLang="en-US" dirty="0"/>
              <a:t>조명의 유형별 저장하기 위한 광자의 전체 수</a:t>
            </a:r>
            <a:endParaRPr lang="en-US" altLang="ko-KR" dirty="0"/>
          </a:p>
          <a:p>
            <a:pPr>
              <a:lnSpc>
                <a:spcPct val="120000"/>
              </a:lnSpc>
              <a:buFontTx/>
              <a:buChar char="-"/>
            </a:pPr>
            <a:r>
              <a:rPr lang="en-US" altLang="ko-KR" b="1" dirty="0" err="1"/>
              <a:t>nLookup</a:t>
            </a:r>
            <a:br>
              <a:rPr lang="en-US" altLang="ko-KR" dirty="0"/>
            </a:br>
            <a:r>
              <a:rPr lang="ko-KR" altLang="en-US" dirty="0"/>
              <a:t>보간 단계에 대한 광자의 전체 수</a:t>
            </a:r>
            <a:endParaRPr lang="en-US" altLang="ko-KR" dirty="0"/>
          </a:p>
          <a:p>
            <a:pPr>
              <a:lnSpc>
                <a:spcPct val="120000"/>
              </a:lnSpc>
              <a:buFontTx/>
              <a:buChar char="-"/>
            </a:pPr>
            <a:r>
              <a:rPr lang="en-US" altLang="ko-KR" b="1" dirty="0" err="1"/>
              <a:t>maxDistSquared</a:t>
            </a:r>
            <a:br>
              <a:rPr lang="en-US" altLang="ko-KR" dirty="0"/>
            </a:br>
            <a:r>
              <a:rPr lang="ko-KR" altLang="en-US" dirty="0"/>
              <a:t>보간 계산에 사용되는 점에서 허용되는 최대 제곱 거리</a:t>
            </a:r>
            <a:endParaRPr lang="en-US" altLang="ko-KR" dirty="0"/>
          </a:p>
          <a:p>
            <a:pPr>
              <a:lnSpc>
                <a:spcPct val="120000"/>
              </a:lnSpc>
              <a:buFontTx/>
              <a:buChar char="-"/>
            </a:pPr>
            <a:r>
              <a:rPr lang="en-US" altLang="ko-KR" b="1" dirty="0" err="1"/>
              <a:t>finalGather</a:t>
            </a:r>
            <a:br>
              <a:rPr lang="en-US" altLang="ko-KR" dirty="0"/>
            </a:br>
            <a:r>
              <a:rPr lang="ko-KR" altLang="en-US" dirty="0"/>
              <a:t>최종 </a:t>
            </a:r>
            <a:r>
              <a:rPr lang="ko-KR" altLang="en-US" dirty="0" err="1"/>
              <a:t>수집시</a:t>
            </a:r>
            <a:r>
              <a:rPr lang="ko-KR" altLang="en-US" dirty="0"/>
              <a:t> 간접 </a:t>
            </a:r>
            <a:r>
              <a:rPr lang="ko-KR" altLang="en-US" dirty="0" err="1"/>
              <a:t>광자맵을</a:t>
            </a:r>
            <a:r>
              <a:rPr lang="ko-KR" altLang="en-US" dirty="0"/>
              <a:t> 직접 사용할지 조절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C28300-D1AC-436D-84C0-9E4A88014B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735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E8C862-F3B3-4A06-92CD-CAF729A111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b="1" dirty="0"/>
              <a:t>광자 </a:t>
            </a:r>
            <a:r>
              <a:rPr lang="ko-KR" altLang="en-US" b="1" dirty="0" err="1"/>
              <a:t>맵의</a:t>
            </a:r>
            <a:r>
              <a:rPr lang="ko-KR" altLang="en-US" b="1" dirty="0"/>
              <a:t> 생성</a:t>
            </a:r>
            <a:endParaRPr lang="en-US" altLang="ko-KR" b="1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en-US" altLang="ko-KR" b="1" dirty="0"/>
              <a:t>Preprocess()</a:t>
            </a:r>
            <a:r>
              <a:rPr lang="en-US" altLang="ko-KR" dirty="0"/>
              <a:t> </a:t>
            </a:r>
            <a:r>
              <a:rPr lang="ko-KR" altLang="en-US" dirty="0"/>
              <a:t>메소드가 호출되면 입자 경로는 장면을 따라 적분기가 광자 </a:t>
            </a:r>
            <a:r>
              <a:rPr lang="ko-KR" altLang="en-US" dirty="0" err="1"/>
              <a:t>맵을</a:t>
            </a:r>
            <a:r>
              <a:rPr lang="ko-KR" altLang="en-US" dirty="0"/>
              <a:t> 생성하기 위해 요청한 수의 입자 기록을 누적할 때까지 진행된다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/>
              <a:t>세가지 구분된 광자 </a:t>
            </a:r>
            <a:r>
              <a:rPr lang="ko-KR" altLang="en-US" dirty="0" err="1"/>
              <a:t>맵이</a:t>
            </a:r>
            <a:r>
              <a:rPr lang="ko-KR" altLang="en-US" dirty="0"/>
              <a:t> 생성된다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직접 조명 </a:t>
            </a:r>
            <a:r>
              <a:rPr lang="en-US" altLang="ko-KR" dirty="0"/>
              <a:t>/ </a:t>
            </a:r>
            <a:r>
              <a:rPr lang="ko-KR" altLang="en-US" dirty="0"/>
              <a:t>간접 조명 </a:t>
            </a:r>
            <a:r>
              <a:rPr lang="en-US" altLang="ko-KR" dirty="0"/>
              <a:t>/ </a:t>
            </a:r>
            <a:r>
              <a:rPr lang="ko-KR" altLang="en-US" dirty="0" err="1"/>
              <a:t>코스틱</a:t>
            </a:r>
            <a:r>
              <a:rPr lang="en-US" altLang="ko-KR" dirty="0"/>
              <a:t>)</a:t>
            </a: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b="1" dirty="0">
                <a:solidFill>
                  <a:srgbClr val="0070C0">
                    <a:alpha val="99000"/>
                  </a:srgbClr>
                </a:solidFill>
              </a:rPr>
              <a:t>직접 조명</a:t>
            </a:r>
            <a:r>
              <a:rPr lang="ko-KR" altLang="en-US" dirty="0">
                <a:solidFill>
                  <a:srgbClr val="0070C0">
                    <a:alpha val="99000"/>
                  </a:srgbClr>
                </a:solidFill>
              </a:rPr>
              <a:t>은 전처리기 중에만 사용 끝에 해제</a:t>
            </a:r>
            <a:endParaRPr lang="en-US" altLang="ko-KR" dirty="0">
              <a:solidFill>
                <a:srgbClr val="0070C0">
                  <a:alpha val="99000"/>
                </a:srgb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CCA455-B4B8-4E72-AF8E-5CCAFF4D08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09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059A29-21B1-4A95-9D29-49F99C0392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it-IT" altLang="ko-KR" dirty="0"/>
              <a:t>PhotonIntegrator::Preprocess</a:t>
            </a:r>
            <a:br>
              <a:rPr lang="it-IT" altLang="ko-KR" dirty="0"/>
            </a:br>
            <a:r>
              <a:rPr lang="it-IT" altLang="ko-KR" dirty="0"/>
              <a:t>(const Scene *scene, const Camera *camera, const Renderer *renderer)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dirty="0"/>
          </a:p>
          <a:p>
            <a:pPr marL="747712" lvl="1" indent="-514350">
              <a:lnSpc>
                <a:spcPct val="120000"/>
              </a:lnSpc>
              <a:buAutoNum type="arabicPeriod"/>
            </a:pPr>
            <a:r>
              <a:rPr lang="ko-KR" altLang="en-US" dirty="0"/>
              <a:t>광자 발사를 위한 공유 변수 선언</a:t>
            </a:r>
            <a:endParaRPr lang="en-US" altLang="ko-KR" dirty="0"/>
          </a:p>
          <a:p>
            <a:pPr marL="747712" lvl="1" indent="-514350">
              <a:lnSpc>
                <a:spcPct val="120000"/>
              </a:lnSpc>
              <a:buAutoNum type="arabicPeriod"/>
            </a:pPr>
            <a:r>
              <a:rPr lang="ko-KR" altLang="en-US" dirty="0"/>
              <a:t>광자 발사를 위한 빛 에너지 </a:t>
            </a:r>
            <a:r>
              <a:rPr lang="en-US" altLang="ko-KR" dirty="0"/>
              <a:t>CDF </a:t>
            </a:r>
            <a:r>
              <a:rPr lang="ko-KR" altLang="en-US" dirty="0"/>
              <a:t>계산</a:t>
            </a:r>
            <a:endParaRPr lang="en-US" altLang="ko-KR" dirty="0"/>
          </a:p>
          <a:p>
            <a:pPr marL="747712" lvl="1" indent="-514350">
              <a:lnSpc>
                <a:spcPct val="120000"/>
              </a:lnSpc>
              <a:buAutoNum type="arabicPeriod"/>
            </a:pPr>
            <a:r>
              <a:rPr lang="ko-KR" altLang="en-US" b="1" dirty="0">
                <a:solidFill>
                  <a:srgbClr val="0070C0">
                    <a:alpha val="99000"/>
                  </a:srgbClr>
                </a:solidFill>
              </a:rPr>
              <a:t>광자 발사를 위한 병렬 테스트 수행</a:t>
            </a:r>
            <a:endParaRPr lang="en-US" altLang="ko-KR" b="1" dirty="0">
              <a:solidFill>
                <a:srgbClr val="0070C0">
                  <a:alpha val="99000"/>
                </a:srgbClr>
              </a:solidFill>
            </a:endParaRPr>
          </a:p>
          <a:p>
            <a:pPr marL="747712" lvl="1" indent="-514350">
              <a:lnSpc>
                <a:spcPct val="120000"/>
              </a:lnSpc>
              <a:buAutoNum type="arabicPeriod"/>
            </a:pPr>
            <a:r>
              <a:rPr lang="ko-KR" altLang="en-US" dirty="0"/>
              <a:t>간접 광자와 </a:t>
            </a:r>
            <a:r>
              <a:rPr lang="ko-KR" altLang="en-US" dirty="0" err="1"/>
              <a:t>코스틱</a:t>
            </a:r>
            <a:r>
              <a:rPr lang="ko-KR" altLang="en-US" dirty="0"/>
              <a:t> 광자를 위한 </a:t>
            </a:r>
            <a:r>
              <a:rPr lang="en-US" altLang="ko-KR" dirty="0" err="1"/>
              <a:t>KDTree</a:t>
            </a:r>
            <a:endParaRPr lang="en-US" altLang="ko-KR" dirty="0"/>
          </a:p>
          <a:p>
            <a:pPr marL="747712" lvl="1" indent="-514350">
              <a:lnSpc>
                <a:spcPct val="120000"/>
              </a:lnSpc>
              <a:buAutoNum type="arabicPeriod"/>
            </a:pPr>
            <a:r>
              <a:rPr lang="ko-KR" altLang="en-US" b="1" dirty="0">
                <a:solidFill>
                  <a:srgbClr val="0070C0">
                    <a:alpha val="99000"/>
                  </a:srgbClr>
                </a:solidFill>
              </a:rPr>
              <a:t>광자의 부분집합에서의 방사 사전 계산</a:t>
            </a:r>
            <a:endParaRPr lang="it-IT" altLang="ko-KR" b="1" dirty="0">
              <a:solidFill>
                <a:srgbClr val="0070C0">
                  <a:alpha val="99000"/>
                </a:srgb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7B90F5-3FB7-441D-902B-2E8A111F8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838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FF386D-B978-4763-94F2-CF425B1434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lnSpc>
                <a:spcPct val="120000"/>
              </a:lnSpc>
              <a:buAutoNum type="arabicPeriod"/>
            </a:pPr>
            <a:r>
              <a:rPr lang="ko-KR" altLang="en-US" dirty="0"/>
              <a:t>광자 발사를 위한 공유 변수 선언</a:t>
            </a:r>
            <a:endParaRPr lang="en-US" altLang="ko-KR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/>
              <a:t>공유 변수에 대한 갱신은 </a:t>
            </a:r>
            <a:r>
              <a:rPr lang="ko-KR" altLang="en-US" dirty="0" err="1"/>
              <a:t>뮤택스로</a:t>
            </a:r>
            <a:r>
              <a:rPr lang="ko-KR" altLang="en-US" dirty="0"/>
              <a:t> 보호되야 한다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en-US" altLang="ko-KR" dirty="0" err="1"/>
              <a:t>radiancePhotons</a:t>
            </a:r>
            <a:r>
              <a:rPr lang="en-US" altLang="ko-KR" dirty="0"/>
              <a:t> </a:t>
            </a:r>
            <a:r>
              <a:rPr lang="ko-KR" altLang="en-US" dirty="0"/>
              <a:t>은 최종 수집 계산을 가속하는데 사용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0975A6-D0CD-4432-8276-D8B3EDE13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E6B169-9491-4ECA-B32C-FD9FADBEC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48" y="3227201"/>
            <a:ext cx="678180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3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6BF4CE-5D83-41D1-99AA-3E33259DE2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 dirty="0"/>
              <a:t>Photon </a:t>
            </a:r>
            <a:r>
              <a:rPr lang="ko-KR" altLang="en-US" dirty="0"/>
              <a:t>구조체</a:t>
            </a:r>
            <a:endParaRPr lang="en-US" altLang="ko-KR" dirty="0"/>
          </a:p>
          <a:p>
            <a:pPr marL="233362" lvl="1" indent="0">
              <a:lnSpc>
                <a:spcPct val="12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/>
              <a:t>표면 충돌위치 </a:t>
            </a:r>
            <a:r>
              <a:rPr lang="en-US" altLang="ko-KR" dirty="0"/>
              <a:t>/ </a:t>
            </a:r>
            <a:r>
              <a:rPr lang="ko-KR" altLang="en-US" dirty="0"/>
              <a:t>가중치 </a:t>
            </a:r>
            <a:r>
              <a:rPr lang="en-US" altLang="ko-KR" dirty="0"/>
              <a:t>/ </a:t>
            </a:r>
            <a:r>
              <a:rPr lang="ko-KR" altLang="en-US" dirty="0"/>
              <a:t>도달 방향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F74DD5-BA96-4CC8-BD16-4DB40B5991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56AD0B-9C72-4140-B781-CA88CCDFC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22" y="2813914"/>
            <a:ext cx="695325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8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BBCF10-FD8D-46C3-A36C-4DC84B2B45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2. </a:t>
            </a:r>
            <a:r>
              <a:rPr lang="ko-KR" altLang="en-US" dirty="0"/>
              <a:t>광자 발사를 위한 빛 에너지 </a:t>
            </a:r>
            <a:r>
              <a:rPr lang="en-US" altLang="ko-KR" dirty="0"/>
              <a:t>CDF </a:t>
            </a:r>
            <a:r>
              <a:rPr lang="ko-KR" altLang="en-US" dirty="0"/>
              <a:t>계산</a:t>
            </a:r>
            <a:endParaRPr lang="en-US" altLang="ko-KR" dirty="0"/>
          </a:p>
          <a:p>
            <a:pPr marL="233362" lvl="1" indent="0">
              <a:lnSpc>
                <a:spcPct val="12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/>
              <a:t>에너지에 기반을 두고 입자를 발사할 빛을 선택하기 위해 </a:t>
            </a:r>
            <a:r>
              <a:rPr lang="ko-KR" altLang="en-US" dirty="0" err="1"/>
              <a:t>비연속</a:t>
            </a:r>
            <a:r>
              <a:rPr lang="ko-KR" altLang="en-US" dirty="0"/>
              <a:t> </a:t>
            </a:r>
            <a:r>
              <a:rPr lang="en-US" altLang="ko-KR" dirty="0"/>
              <a:t>PDF</a:t>
            </a:r>
            <a:r>
              <a:rPr lang="ko-KR" altLang="en-US" dirty="0"/>
              <a:t> 계산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52BAE4-15CF-4958-B253-45B7A6E0D9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94C094-9919-4CB1-AE54-19DB31184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48" y="3013218"/>
            <a:ext cx="710565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34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9391FC-14EC-47AC-9DEF-07FE26724B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879" y="457726"/>
            <a:ext cx="11151917" cy="4944532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3. </a:t>
            </a:r>
            <a:r>
              <a:rPr lang="ko-KR" altLang="en-US" dirty="0"/>
              <a:t>광자 발사를 위한 병렬 테스트 수행</a:t>
            </a:r>
            <a:endParaRPr lang="en-US" altLang="ko-KR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en-US" altLang="ko-KR" dirty="0" err="1"/>
              <a:t>PhotonShootingTask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b="1" dirty="0">
                <a:solidFill>
                  <a:srgbClr val="0070C0">
                    <a:alpha val="99000"/>
                  </a:srgbClr>
                </a:solidFill>
              </a:rPr>
              <a:t>광자 </a:t>
            </a:r>
            <a:r>
              <a:rPr lang="ko-KR" altLang="en-US" b="1" dirty="0" err="1">
                <a:solidFill>
                  <a:srgbClr val="0070C0">
                    <a:alpha val="99000"/>
                  </a:srgbClr>
                </a:solidFill>
              </a:rPr>
              <a:t>맵의</a:t>
            </a:r>
            <a:r>
              <a:rPr lang="ko-KR" altLang="en-US" b="1" dirty="0">
                <a:solidFill>
                  <a:srgbClr val="0070C0">
                    <a:alpha val="99000"/>
                  </a:srgbClr>
                </a:solidFill>
              </a:rPr>
              <a:t> 병렬 생성을 처리</a:t>
            </a:r>
            <a:endParaRPr lang="en-US" altLang="ko-KR" b="1" dirty="0">
              <a:solidFill>
                <a:srgbClr val="0070C0">
                  <a:alpha val="99000"/>
                </a:srgbClr>
              </a:solidFill>
            </a:endParaRP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en-US" altLang="ko-KR" dirty="0" err="1"/>
              <a:t>PhotonShootingTask</a:t>
            </a:r>
            <a:r>
              <a:rPr lang="en-US" altLang="ko-KR" dirty="0"/>
              <a:t>::Run() </a:t>
            </a:r>
            <a:br>
              <a:rPr lang="en-US" altLang="ko-KR" dirty="0"/>
            </a:br>
            <a:r>
              <a:rPr lang="ko-KR" altLang="en-US" dirty="0"/>
              <a:t>장면의 </a:t>
            </a:r>
            <a:r>
              <a:rPr lang="ko-KR" altLang="en-US" b="1" dirty="0">
                <a:solidFill>
                  <a:srgbClr val="0070C0">
                    <a:alpha val="99000"/>
                  </a:srgbClr>
                </a:solidFill>
              </a:rPr>
              <a:t>경로를 추적하면서 광자를 지역 배열에 저장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1C43B3-9A72-4488-B289-5629B7B180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ACA799-D10C-4AA3-A26B-355E2B06B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16" y="2488097"/>
            <a:ext cx="1048702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3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2566C3-5FD6-49DA-BF1A-81920942C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4E9FAD-8D3E-478F-AE2A-545B95D02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262" y="839239"/>
            <a:ext cx="8686866" cy="527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1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AF219E-C91A-41E4-B68D-C98FFF9C51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041" y="1070246"/>
            <a:ext cx="11151917" cy="4944532"/>
          </a:xfrm>
        </p:spPr>
        <p:txBody>
          <a:bodyPr/>
          <a:lstStyle/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void </a:t>
            </a:r>
            <a:r>
              <a:rPr lang="en-US" altLang="ko-KR" dirty="0" err="1"/>
              <a:t>PhotonShootingTask</a:t>
            </a:r>
            <a:r>
              <a:rPr lang="en-US" altLang="ko-KR" dirty="0"/>
              <a:t>::Run() {</a:t>
            </a:r>
          </a:p>
          <a:p>
            <a:pPr marL="0" indent="0">
              <a:buNone/>
            </a:pPr>
            <a:r>
              <a:rPr lang="en-US" altLang="ko-KR" dirty="0"/>
              <a:t>	&lt;</a:t>
            </a:r>
            <a:r>
              <a:rPr lang="en-US" altLang="ko-KR" dirty="0" err="1"/>
              <a:t>PhotonShootingTask</a:t>
            </a:r>
            <a:r>
              <a:rPr lang="ko-KR" altLang="en-US" dirty="0"/>
              <a:t>를 위한 지역 변수 선언</a:t>
            </a:r>
            <a:r>
              <a:rPr lang="en-US" altLang="ko-KR" dirty="0"/>
              <a:t>&gt;</a:t>
            </a:r>
          </a:p>
          <a:p>
            <a:pPr marL="0" indent="0">
              <a:buNone/>
            </a:pPr>
            <a:r>
              <a:rPr lang="en-US" altLang="ko-KR" dirty="0"/>
              <a:t>    while (true) {</a:t>
            </a:r>
          </a:p>
          <a:p>
            <a:pPr marL="0" indent="0">
              <a:buNone/>
            </a:pPr>
            <a:r>
              <a:rPr lang="en-US" altLang="ko-KR" dirty="0"/>
              <a:t>		&lt;</a:t>
            </a:r>
            <a:r>
              <a:rPr lang="ko-KR" altLang="en-US" dirty="0"/>
              <a:t>표본의 덩어리를 위한 광자 경로의 추적</a:t>
            </a:r>
            <a:r>
              <a:rPr lang="en-US" altLang="ko-KR" dirty="0"/>
              <a:t>&gt;</a:t>
            </a:r>
          </a:p>
          <a:p>
            <a:pPr marL="0" indent="0">
              <a:buNone/>
            </a:pPr>
            <a:r>
              <a:rPr lang="en-US" altLang="ko-KR" dirty="0"/>
              <a:t>		&lt;</a:t>
            </a:r>
            <a:r>
              <a:rPr lang="en-US" altLang="ko-KR" dirty="0" err="1"/>
              <a:t>PhotonIntegrator</a:t>
            </a:r>
            <a:r>
              <a:rPr lang="ko-KR" altLang="en-US" dirty="0"/>
              <a:t>의 자료로 지역 광자 자료를 융합</a:t>
            </a:r>
          </a:p>
          <a:p>
            <a:pPr marL="0" indent="0">
              <a:buNone/>
            </a:pPr>
            <a:r>
              <a:rPr lang="ko-KR" altLang="en-US" dirty="0"/>
              <a:t>		</a:t>
            </a:r>
            <a:r>
              <a:rPr lang="en-US" altLang="ko-KR" dirty="0"/>
              <a:t>&lt;</a:t>
            </a:r>
            <a:r>
              <a:rPr lang="ko-KR" altLang="en-US" dirty="0"/>
              <a:t>충분한 광자를 찾으면 태스크 종료</a:t>
            </a:r>
            <a:r>
              <a:rPr lang="en-US" altLang="ko-KR" dirty="0"/>
              <a:t>&gt;</a:t>
            </a:r>
          </a:p>
          <a:p>
            <a:pPr marL="0" indent="0">
              <a:buNone/>
            </a:pPr>
            <a:r>
              <a:rPr lang="en-US" altLang="ko-KR" dirty="0"/>
              <a:t>    }</a:t>
            </a:r>
          </a:p>
          <a:p>
            <a:pPr marL="0" indent="0">
              <a:buNone/>
            </a:pPr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3EC9C2-D14F-43AC-A652-F6A72228D9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87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386C78-6899-4AB7-9F0B-79965BAD17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041" y="965156"/>
            <a:ext cx="11151917" cy="4944532"/>
          </a:xfrm>
        </p:spPr>
        <p:txBody>
          <a:bodyPr/>
          <a:lstStyle/>
          <a:p>
            <a:pPr>
              <a:lnSpc>
                <a:spcPct val="120000"/>
              </a:lnSpc>
              <a:buFontTx/>
              <a:buChar char="-"/>
            </a:pPr>
            <a:r>
              <a:rPr lang="ko-KR" altLang="en-US" dirty="0"/>
              <a:t>어떤 광자 </a:t>
            </a:r>
            <a:r>
              <a:rPr lang="ko-KR" altLang="en-US" dirty="0" err="1"/>
              <a:t>맵을</a:t>
            </a:r>
            <a:r>
              <a:rPr lang="ko-KR" altLang="en-US" dirty="0"/>
              <a:t> 갱신할지 결정하는 유한 상태 기계</a:t>
            </a:r>
            <a:br>
              <a:rPr lang="en-US" altLang="ko-KR" dirty="0"/>
            </a:br>
            <a:r>
              <a:rPr lang="en-US" altLang="ko-KR" sz="2400" dirty="0">
                <a:solidFill>
                  <a:schemeClr val="bg2">
                    <a:alpha val="99000"/>
                  </a:schemeClr>
                </a:solidFill>
              </a:rPr>
              <a:t>(</a:t>
            </a:r>
            <a:r>
              <a:rPr lang="ko-KR" altLang="en-US" sz="2400" dirty="0">
                <a:solidFill>
                  <a:schemeClr val="bg2">
                    <a:alpha val="99000"/>
                  </a:schemeClr>
                </a:solidFill>
              </a:rPr>
              <a:t>그래프의 꼭지점들은 어떤 광자 </a:t>
            </a:r>
            <a:r>
              <a:rPr lang="ko-KR" altLang="en-US" sz="2400" dirty="0" err="1">
                <a:solidFill>
                  <a:schemeClr val="bg2">
                    <a:alpha val="99000"/>
                  </a:schemeClr>
                </a:solidFill>
              </a:rPr>
              <a:t>맵이</a:t>
            </a:r>
            <a:r>
              <a:rPr lang="ko-KR" altLang="en-US" sz="2400" dirty="0">
                <a:solidFill>
                  <a:schemeClr val="bg2">
                    <a:alpha val="99000"/>
                  </a:schemeClr>
                </a:solidFill>
              </a:rPr>
              <a:t> 해당 상태의 광자에 대한 갱신 표현</a:t>
            </a:r>
            <a:r>
              <a:rPr lang="en-US" altLang="ko-KR" sz="2400" dirty="0">
                <a:solidFill>
                  <a:schemeClr val="bg2">
                    <a:alpha val="99000"/>
                  </a:schemeClr>
                </a:solidFill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39E7D5-471D-4DB3-96CB-18FB9AE8F2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29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7BD1A7-AD71-484E-A0DD-750E574B48EA}"/>
              </a:ext>
            </a:extLst>
          </p:cNvPr>
          <p:cNvGrpSpPr/>
          <p:nvPr/>
        </p:nvGrpSpPr>
        <p:grpSpPr>
          <a:xfrm>
            <a:off x="3143900" y="2226092"/>
            <a:ext cx="5902612" cy="3815037"/>
            <a:chOff x="2522483" y="1475652"/>
            <a:chExt cx="6863318" cy="439520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8063226-632C-461F-8249-17AF52B5C898}"/>
                </a:ext>
              </a:extLst>
            </p:cNvPr>
            <p:cNvGrpSpPr/>
            <p:nvPr/>
          </p:nvGrpSpPr>
          <p:grpSpPr>
            <a:xfrm>
              <a:off x="2522483" y="1475652"/>
              <a:ext cx="5994172" cy="4376504"/>
              <a:chOff x="2522483" y="1475652"/>
              <a:chExt cx="5994172" cy="4376504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5B861F1E-5DAC-41EE-8904-28AA34C5D44A}"/>
                  </a:ext>
                </a:extLst>
              </p:cNvPr>
              <p:cNvGrpSpPr/>
              <p:nvPr/>
            </p:nvGrpSpPr>
            <p:grpSpPr>
              <a:xfrm>
                <a:off x="2522483" y="2245008"/>
                <a:ext cx="5994172" cy="2837793"/>
                <a:chOff x="1639614" y="2326989"/>
                <a:chExt cx="5994172" cy="2837793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758DE321-671C-4F35-90BE-2E0C33D85B08}"/>
                    </a:ext>
                  </a:extLst>
                </p:cNvPr>
                <p:cNvGrpSpPr/>
                <p:nvPr/>
              </p:nvGrpSpPr>
              <p:grpSpPr>
                <a:xfrm>
                  <a:off x="1639614" y="2326989"/>
                  <a:ext cx="5826936" cy="2837793"/>
                  <a:chOff x="1639614" y="2308071"/>
                  <a:chExt cx="5826936" cy="2837793"/>
                </a:xfrm>
              </p:grpSpPr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5578C4AA-505B-4EF1-8C6C-278323CE3FA4}"/>
                      </a:ext>
                    </a:extLst>
                  </p:cNvPr>
                  <p:cNvGrpSpPr/>
                  <p:nvPr/>
                </p:nvGrpSpPr>
                <p:grpSpPr>
                  <a:xfrm>
                    <a:off x="3026980" y="2308071"/>
                    <a:ext cx="4439570" cy="2837793"/>
                    <a:chOff x="2024293" y="2465727"/>
                    <a:chExt cx="4439570" cy="2837793"/>
                  </a:xfrm>
                </p:grpSpPr>
                <p:sp>
                  <p:nvSpPr>
                    <p:cNvPr id="22" name="타원 21">
                      <a:extLst>
                        <a:ext uri="{FF2B5EF4-FFF2-40B4-BE49-F238E27FC236}">
                          <a16:creationId xmlns:a16="http://schemas.microsoft.com/office/drawing/2014/main" id="{61E63A21-0E5E-4AF8-9476-5ED870B05D3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937760" y="2465727"/>
                      <a:ext cx="1399978" cy="750439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bg1"/>
                      </a:solidFill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14099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3" name="타원 22">
                      <a:extLst>
                        <a:ext uri="{FF2B5EF4-FFF2-40B4-BE49-F238E27FC236}">
                          <a16:creationId xmlns:a16="http://schemas.microsoft.com/office/drawing/2014/main" id="{E73E94F9-171F-4758-8B2C-13D22DFB019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063885" y="4553081"/>
                      <a:ext cx="1399978" cy="750439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bg1"/>
                      </a:solidFill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14099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014644C9-1829-43D2-9F39-2E19950FBC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25265" y="4712856"/>
                      <a:ext cx="1008374" cy="49641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r>
                        <a:rPr lang="ko-KR" altLang="en-US" sz="2000" b="1" dirty="0" err="1">
                          <a:solidFill>
                            <a:schemeClr val="bg2"/>
                          </a:solidFill>
                        </a:rPr>
                        <a:t>간접광</a:t>
                      </a:r>
                      <a:r>
                        <a:rPr lang="ko-KR" altLang="en-US" sz="28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p:txBody>
                </p:sp>
                <p:grpSp>
                  <p:nvGrpSpPr>
                    <p:cNvPr id="25" name="그룹 24">
                      <a:extLst>
                        <a:ext uri="{FF2B5EF4-FFF2-40B4-BE49-F238E27FC236}">
                          <a16:creationId xmlns:a16="http://schemas.microsoft.com/office/drawing/2014/main" id="{D949821E-9492-4946-9BB9-E525B9A044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24293" y="3607150"/>
                      <a:ext cx="1399978" cy="750439"/>
                      <a:chOff x="2024293" y="3607150"/>
                      <a:chExt cx="1399978" cy="750439"/>
                    </a:xfrm>
                  </p:grpSpPr>
                  <p:sp>
                    <p:nvSpPr>
                      <p:cNvPr id="27" name="타원 26">
                        <a:extLst>
                          <a:ext uri="{FF2B5EF4-FFF2-40B4-BE49-F238E27FC236}">
                            <a16:creationId xmlns:a16="http://schemas.microsoft.com/office/drawing/2014/main" id="{C9419755-27B4-48E1-8D90-E3AFE8D4D34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024293" y="3607150"/>
                        <a:ext cx="1399978" cy="750439"/>
                      </a:xfrm>
                      <a:prstGeom prst="ellipse">
                        <a:avLst/>
                      </a:prstGeom>
                      <a:noFill/>
                      <a:ln>
                        <a:solidFill>
                          <a:schemeClr val="bg1"/>
                        </a:solidFill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14099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ko-KR" altLang="en-US" dirty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E6886F38-BD3C-409D-93C7-11AE1A977C1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85672" y="3803337"/>
                        <a:ext cx="976688" cy="35458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ko-KR" altLang="en-US" sz="2000" b="1" dirty="0">
                            <a:solidFill>
                              <a:schemeClr val="bg2"/>
                            </a:solidFill>
                          </a:rPr>
                          <a:t>직접 광</a:t>
                        </a:r>
                      </a:p>
                    </p:txBody>
                  </p:sp>
                </p:grp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B0D33D61-D751-4CC4-95AB-573C6E48F56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43284" y="2628763"/>
                      <a:ext cx="894675" cy="35458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r>
                        <a:rPr lang="ko-KR" altLang="en-US" sz="2000" b="1" dirty="0" err="1">
                          <a:solidFill>
                            <a:schemeClr val="bg2"/>
                          </a:solidFill>
                        </a:rPr>
                        <a:t>코스틱</a:t>
                      </a:r>
                      <a:endParaRPr lang="ko-KR" altLang="en-US" sz="2800" b="1" dirty="0">
                        <a:solidFill>
                          <a:schemeClr val="bg2"/>
                        </a:solidFill>
                      </a:endParaRPr>
                    </a:p>
                  </p:txBody>
                </p:sp>
              </p:grpSp>
              <p:cxnSp>
                <p:nvCxnSpPr>
                  <p:cNvPr id="18" name="직선 화살표 연결선 17">
                    <a:extLst>
                      <a:ext uri="{FF2B5EF4-FFF2-40B4-BE49-F238E27FC236}">
                        <a16:creationId xmlns:a16="http://schemas.microsoft.com/office/drawing/2014/main" id="{9B707FB5-F32C-4BB4-A980-0F0DF5DEF1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9614" y="3861124"/>
                    <a:ext cx="1004550" cy="0"/>
                  </a:xfrm>
                  <a:prstGeom prst="straightConnector1">
                    <a:avLst/>
                  </a:prstGeom>
                  <a:ln>
                    <a:headEnd type="none"/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직선 화살표 연결선 18">
                    <a:extLst>
                      <a:ext uri="{FF2B5EF4-FFF2-40B4-BE49-F238E27FC236}">
                        <a16:creationId xmlns:a16="http://schemas.microsoft.com/office/drawing/2014/main" id="{AB56E31F-5FFB-484D-95CB-EB548BF977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605510" y="2833630"/>
                    <a:ext cx="1015300" cy="399016"/>
                  </a:xfrm>
                  <a:prstGeom prst="straightConnector1">
                    <a:avLst/>
                  </a:prstGeom>
                  <a:ln>
                    <a:headEnd type="none"/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직선 화살표 연결선 19">
                    <a:extLst>
                      <a:ext uri="{FF2B5EF4-FFF2-40B4-BE49-F238E27FC236}">
                        <a16:creationId xmlns:a16="http://schemas.microsoft.com/office/drawing/2014/main" id="{34C023ED-4A92-4DC9-BCA5-5FF02EDEE5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16143" y="4152634"/>
                    <a:ext cx="902478" cy="377340"/>
                  </a:xfrm>
                  <a:prstGeom prst="straightConnector1">
                    <a:avLst/>
                  </a:prstGeom>
                  <a:ln>
                    <a:headEnd type="none"/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직선 화살표 연결선 20">
                    <a:extLst>
                      <a:ext uri="{FF2B5EF4-FFF2-40B4-BE49-F238E27FC236}">
                        <a16:creationId xmlns:a16="http://schemas.microsoft.com/office/drawing/2014/main" id="{81CEAA42-D510-40EF-8B88-5FC969312A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739474" y="3339096"/>
                    <a:ext cx="0" cy="813538"/>
                  </a:xfrm>
                  <a:prstGeom prst="straightConnector1">
                    <a:avLst/>
                  </a:prstGeom>
                  <a:ln>
                    <a:headEnd type="none"/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31EB3AB-BEEC-424C-AA96-F21DBB89B608}"/>
                    </a:ext>
                  </a:extLst>
                </p:cNvPr>
                <p:cNvSpPr txBox="1"/>
                <p:nvPr/>
              </p:nvSpPr>
              <p:spPr>
                <a:xfrm>
                  <a:off x="1724056" y="3560326"/>
                  <a:ext cx="4616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ko-KR" altLang="en-US" dirty="0">
                      <a:solidFill>
                        <a:schemeClr val="bg1"/>
                      </a:solidFill>
                    </a:rPr>
                    <a:t>방출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EB77681-4989-4C6B-9839-43FB44C60CBD}"/>
                    </a:ext>
                  </a:extLst>
                </p:cNvPr>
                <p:cNvSpPr txBox="1"/>
                <p:nvPr/>
              </p:nvSpPr>
              <p:spPr>
                <a:xfrm>
                  <a:off x="4200658" y="2676177"/>
                  <a:ext cx="98584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ko-KR" altLang="en-US" dirty="0">
                      <a:solidFill>
                        <a:schemeClr val="bg1"/>
                      </a:solidFill>
                    </a:rPr>
                    <a:t>광택 반사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3AC719C-2B7A-43AD-ABD9-E305533FB4BA}"/>
                    </a:ext>
                  </a:extLst>
                </p:cNvPr>
                <p:cNvSpPr txBox="1"/>
                <p:nvPr/>
              </p:nvSpPr>
              <p:spPr>
                <a:xfrm>
                  <a:off x="7172121" y="3626283"/>
                  <a:ext cx="4616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ko-KR" altLang="en-US" dirty="0">
                      <a:solidFill>
                        <a:schemeClr val="bg1"/>
                      </a:solidFill>
                    </a:rPr>
                    <a:t>모든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A7C9BD2-8027-46C2-973F-5762769E8785}"/>
                    </a:ext>
                  </a:extLst>
                </p:cNvPr>
                <p:cNvSpPr txBox="1"/>
                <p:nvPr/>
              </p:nvSpPr>
              <p:spPr>
                <a:xfrm>
                  <a:off x="3967577" y="4457537"/>
                  <a:ext cx="121668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ko-KR" altLang="en-US" dirty="0" err="1">
                      <a:solidFill>
                        <a:schemeClr val="bg1"/>
                      </a:solidFill>
                    </a:rPr>
                    <a:t>비광택</a:t>
                  </a:r>
                  <a:r>
                    <a:rPr lang="ko-KR" altLang="en-US" dirty="0">
                      <a:solidFill>
                        <a:schemeClr val="bg1"/>
                      </a:solidFill>
                    </a:rPr>
                    <a:t> 반사</a:t>
                  </a:r>
                </a:p>
              </p:txBody>
            </p:sp>
          </p:grpSp>
          <p:sp>
            <p:nvSpPr>
              <p:cNvPr id="10" name="화살표: U자형 9">
                <a:extLst>
                  <a:ext uri="{FF2B5EF4-FFF2-40B4-BE49-F238E27FC236}">
                    <a16:creationId xmlns:a16="http://schemas.microsoft.com/office/drawing/2014/main" id="{E6E8B745-38A7-4468-B25A-EB7EF9AC065F}"/>
                  </a:ext>
                </a:extLst>
              </p:cNvPr>
              <p:cNvSpPr/>
              <p:nvPr/>
            </p:nvSpPr>
            <p:spPr bwMode="auto">
              <a:xfrm>
                <a:off x="7239527" y="1475652"/>
                <a:ext cx="765632" cy="769357"/>
              </a:xfrm>
              <a:prstGeom prst="uturnArrow">
                <a:avLst/>
              </a:prstGeom>
              <a:no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" name="화살표: U자형 10">
                <a:extLst>
                  <a:ext uri="{FF2B5EF4-FFF2-40B4-BE49-F238E27FC236}">
                    <a16:creationId xmlns:a16="http://schemas.microsoft.com/office/drawing/2014/main" id="{6CE41905-7A0D-4BEB-ACA5-51FDEA1A7A08}"/>
                  </a:ext>
                </a:extLst>
              </p:cNvPr>
              <p:cNvSpPr/>
              <p:nvPr/>
            </p:nvSpPr>
            <p:spPr bwMode="auto">
              <a:xfrm rot="10800000">
                <a:off x="7289358" y="5082799"/>
                <a:ext cx="765632" cy="769357"/>
              </a:xfrm>
              <a:prstGeom prst="uturnArrow">
                <a:avLst/>
              </a:prstGeom>
              <a:no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2A956D-F34E-4E30-BF4C-FE0A55C99E61}"/>
                </a:ext>
              </a:extLst>
            </p:cNvPr>
            <p:cNvSpPr txBox="1"/>
            <p:nvPr/>
          </p:nvSpPr>
          <p:spPr>
            <a:xfrm>
              <a:off x="8005159" y="1475652"/>
              <a:ext cx="98584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광택 반사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1DD717B-E08B-4252-B626-ACB35E04691A}"/>
                </a:ext>
              </a:extLst>
            </p:cNvPr>
            <p:cNvSpPr txBox="1"/>
            <p:nvPr/>
          </p:nvSpPr>
          <p:spPr>
            <a:xfrm>
              <a:off x="8169121" y="5316863"/>
              <a:ext cx="1216680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광택 반사</a:t>
              </a:r>
              <a:r>
                <a:rPr lang="en-US" altLang="ko-KR" dirty="0">
                  <a:solidFill>
                    <a:schemeClr val="bg1"/>
                  </a:solidFill>
                </a:rPr>
                <a:t>/</a:t>
              </a:r>
            </a:p>
            <a:p>
              <a:r>
                <a:rPr lang="ko-KR" altLang="en-US" dirty="0" err="1">
                  <a:solidFill>
                    <a:schemeClr val="bg1"/>
                  </a:solidFill>
                </a:rPr>
                <a:t>비광택</a:t>
              </a:r>
              <a:r>
                <a:rPr lang="ko-KR" altLang="en-US" dirty="0">
                  <a:solidFill>
                    <a:schemeClr val="bg1"/>
                  </a:solidFill>
                </a:rPr>
                <a:t> 반사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243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C9F9C6-332A-4077-A36F-F20195006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CBDAFC-356B-4CF4-AFFF-2DDAD7F9D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929" y="731488"/>
            <a:ext cx="7247180" cy="555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0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815784-36B6-401C-83BF-7F01CFA2DC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  <a:buFontTx/>
              <a:buChar char="-"/>
            </a:pPr>
            <a:r>
              <a:rPr lang="ko-KR" altLang="en-US" dirty="0"/>
              <a:t>입자가 광원을 떠난 뒤에 처음 교차점 </a:t>
            </a:r>
            <a:r>
              <a:rPr lang="en-US" altLang="ko-KR" dirty="0"/>
              <a:t>-&gt; </a:t>
            </a:r>
            <a:r>
              <a:rPr lang="ko-KR" altLang="en-US" b="1" dirty="0">
                <a:solidFill>
                  <a:schemeClr val="bg2">
                    <a:alpha val="99000"/>
                  </a:schemeClr>
                </a:solidFill>
              </a:rPr>
              <a:t>직접 조명</a:t>
            </a:r>
            <a:endParaRPr lang="en-US" altLang="ko-KR" b="1" dirty="0">
              <a:solidFill>
                <a:schemeClr val="bg2">
                  <a:alpha val="99000"/>
                </a:schemeClr>
              </a:solidFill>
            </a:endParaRPr>
          </a:p>
          <a:p>
            <a:pPr>
              <a:lnSpc>
                <a:spcPct val="120000"/>
              </a:lnSpc>
              <a:buFontTx/>
              <a:buChar char="-"/>
            </a:pPr>
            <a:r>
              <a:rPr lang="ko-KR" altLang="en-US" dirty="0"/>
              <a:t>현재 교차점에 도달하기 전 광태 표면에서 반사 </a:t>
            </a:r>
            <a:r>
              <a:rPr lang="en-US" altLang="ko-KR" dirty="0"/>
              <a:t>-&gt; </a:t>
            </a:r>
            <a:r>
              <a:rPr lang="ko-KR" altLang="en-US" b="1" dirty="0" err="1">
                <a:solidFill>
                  <a:schemeClr val="bg2">
                    <a:alpha val="99000"/>
                  </a:schemeClr>
                </a:solidFill>
              </a:rPr>
              <a:t>코스틱</a:t>
            </a:r>
            <a:r>
              <a:rPr lang="ko-KR" altLang="en-US" b="1" dirty="0">
                <a:solidFill>
                  <a:schemeClr val="bg2">
                    <a:alpha val="99000"/>
                  </a:schemeClr>
                </a:solidFill>
              </a:rPr>
              <a:t> 광자</a:t>
            </a:r>
            <a:endParaRPr lang="en-US" altLang="ko-KR" b="1" dirty="0">
              <a:solidFill>
                <a:schemeClr val="bg2">
                  <a:alpha val="99000"/>
                </a:schemeClr>
              </a:solidFill>
            </a:endParaRPr>
          </a:p>
          <a:p>
            <a:pPr>
              <a:lnSpc>
                <a:spcPct val="120000"/>
              </a:lnSpc>
              <a:buFontTx/>
              <a:buChar char="-"/>
            </a:pPr>
            <a:r>
              <a:rPr lang="ko-KR" altLang="en-US" dirty="0" err="1"/>
              <a:t>비광택</a:t>
            </a:r>
            <a:r>
              <a:rPr lang="ko-KR" altLang="en-US" dirty="0"/>
              <a:t> 표면 충돌 </a:t>
            </a:r>
            <a:r>
              <a:rPr lang="en-US" altLang="ko-KR" dirty="0"/>
              <a:t>/ </a:t>
            </a:r>
            <a:r>
              <a:rPr lang="ko-KR" altLang="en-US" dirty="0" err="1"/>
              <a:t>비광택</a:t>
            </a:r>
            <a:r>
              <a:rPr lang="ko-KR" altLang="en-US" dirty="0"/>
              <a:t> 표면에서 </a:t>
            </a:r>
            <a:r>
              <a:rPr lang="ko-KR" altLang="en-US" dirty="0" err="1"/>
              <a:t>산란전</a:t>
            </a:r>
            <a:r>
              <a:rPr lang="ko-KR" altLang="en-US" dirty="0"/>
              <a:t> 연속으로 광택표면 충돌 </a:t>
            </a:r>
            <a:br>
              <a:rPr lang="en-US" altLang="ko-KR" dirty="0"/>
            </a:br>
            <a:r>
              <a:rPr lang="en-US" altLang="ko-KR" dirty="0"/>
              <a:t>-&gt; </a:t>
            </a:r>
            <a:r>
              <a:rPr lang="ko-KR" altLang="en-US" b="1" dirty="0">
                <a:solidFill>
                  <a:schemeClr val="bg2">
                    <a:alpha val="99000"/>
                  </a:schemeClr>
                </a:solidFill>
              </a:rPr>
              <a:t>간접 조명</a:t>
            </a:r>
            <a:endParaRPr lang="en-US" altLang="ko-KR" b="1" dirty="0">
              <a:solidFill>
                <a:schemeClr val="bg2">
                  <a:alpha val="99000"/>
                </a:schemeClr>
              </a:solidFill>
            </a:endParaRPr>
          </a:p>
          <a:p>
            <a:pPr>
              <a:lnSpc>
                <a:spcPct val="120000"/>
              </a:lnSpc>
              <a:buFontTx/>
              <a:buChar char="-"/>
            </a:pPr>
            <a:endParaRPr lang="ko-KR" altLang="en-US" dirty="0">
              <a:solidFill>
                <a:schemeClr val="bg1">
                  <a:alpha val="99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AD6562-9E26-49BB-BE8E-5BB634F21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00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A4A747-E550-46CD-9CE9-D90EBCD31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4. </a:t>
            </a:r>
            <a:r>
              <a:rPr lang="ko-KR" altLang="en-US" dirty="0"/>
              <a:t>간접 광자와 </a:t>
            </a:r>
            <a:r>
              <a:rPr lang="ko-KR" altLang="en-US" dirty="0" err="1"/>
              <a:t>코스틱</a:t>
            </a:r>
            <a:r>
              <a:rPr lang="ko-KR" altLang="en-US" dirty="0"/>
              <a:t> 광자를 위한 </a:t>
            </a:r>
            <a:r>
              <a:rPr lang="en-US" altLang="ko-KR" dirty="0" err="1"/>
              <a:t>KDTree</a:t>
            </a:r>
            <a:endParaRPr lang="en-US" altLang="ko-KR" dirty="0"/>
          </a:p>
          <a:p>
            <a:pPr marL="233362" lvl="1" indent="0">
              <a:lnSpc>
                <a:spcPct val="120000"/>
              </a:lnSpc>
              <a:buNone/>
            </a:pPr>
            <a:r>
              <a:rPr lang="en-US" altLang="ko-KR" dirty="0"/>
              <a:t>- 3</a:t>
            </a:r>
            <a:r>
              <a:rPr lang="ko-KR" altLang="en-US" dirty="0"/>
              <a:t>개의 광자 </a:t>
            </a:r>
            <a:r>
              <a:rPr lang="ko-KR" altLang="en-US" dirty="0" err="1"/>
              <a:t>맵에</a:t>
            </a:r>
            <a:r>
              <a:rPr lang="ko-KR" altLang="en-US" dirty="0"/>
              <a:t> 대해 </a:t>
            </a:r>
            <a:r>
              <a:rPr lang="en-US" altLang="ko-KR" dirty="0" err="1"/>
              <a:t>KD</a:t>
            </a:r>
            <a:r>
              <a:rPr lang="ko-KR" altLang="en-US" dirty="0"/>
              <a:t>트리 생성한다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3D39EA-C568-44A7-8DBC-9211CF4C2D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8AE670-5CCB-4190-B691-7A6B39291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99" y="2754235"/>
            <a:ext cx="57912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2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0D222C-B3A9-4EB7-A9DC-7A354B15CA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041" y="482951"/>
            <a:ext cx="11151917" cy="4944532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>
                <a:solidFill>
                  <a:schemeClr val="bg1"/>
                </a:solidFill>
              </a:rPr>
              <a:t>5. </a:t>
            </a:r>
            <a:r>
              <a:rPr lang="ko-KR" altLang="en-US" dirty="0">
                <a:solidFill>
                  <a:schemeClr val="bg1"/>
                </a:solidFill>
              </a:rPr>
              <a:t>광자의 부분집합에서의 방사 사전 계산</a:t>
            </a:r>
            <a:endParaRPr lang="en-US" altLang="ko-KR" dirty="0">
              <a:solidFill>
                <a:schemeClr val="bg1"/>
              </a:solidFill>
            </a:endParaRP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</a:rPr>
              <a:t>광자 </a:t>
            </a:r>
            <a:r>
              <a:rPr lang="ko-KR" altLang="en-US" sz="2000" dirty="0" err="1">
                <a:solidFill>
                  <a:schemeClr val="bg1"/>
                </a:solidFill>
              </a:rPr>
              <a:t>맵이</a:t>
            </a:r>
            <a:r>
              <a:rPr lang="ko-KR" altLang="en-US" sz="2000" dirty="0">
                <a:solidFill>
                  <a:schemeClr val="bg1"/>
                </a:solidFill>
              </a:rPr>
              <a:t> 완전히 채워지면 방사 광자에서 방출 방사를 계산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en-US" altLang="ko-KR" sz="2000" dirty="0" err="1">
                <a:solidFill>
                  <a:schemeClr val="bg1"/>
                </a:solidFill>
              </a:rPr>
              <a:t>RadiancePhotons</a:t>
            </a:r>
            <a:r>
              <a:rPr lang="ko-KR" altLang="en-US" sz="2000" dirty="0">
                <a:solidFill>
                  <a:schemeClr val="bg1"/>
                </a:solidFill>
              </a:rPr>
              <a:t>의 나가는 방사 값의 계산 범위를 찾아내고 각각에 대해 계산을 수행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ACD104-C4CE-4C8C-B76C-3F85C5A437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38812F-5B44-427B-8D40-7DD9780C5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52" y="2062130"/>
            <a:ext cx="7342031" cy="415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84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CFEB27-2C29-45D3-BE23-81039A11B4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2493" y="836099"/>
            <a:ext cx="11151917" cy="4944532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dirty="0"/>
              <a:t>미리 계산된 방사의 값</a:t>
            </a:r>
            <a:endParaRPr lang="en-US" altLang="ko-KR" dirty="0"/>
          </a:p>
          <a:p>
            <a:pPr marL="233362" lvl="1" indent="0">
              <a:lnSpc>
                <a:spcPct val="12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/>
              <a:t>최종 수집이 처리되고 나면 입사 간접 조명을 </a:t>
            </a:r>
            <a:r>
              <a:rPr lang="ko-KR" altLang="en-US" dirty="0" err="1"/>
              <a:t>표본화하기</a:t>
            </a:r>
            <a:r>
              <a:rPr lang="ko-KR" altLang="en-US" dirty="0"/>
              <a:t> 위해 최종 수집 광선이 </a:t>
            </a:r>
            <a:r>
              <a:rPr lang="en-US" altLang="ko-KR" dirty="0" err="1"/>
              <a:t>PhontonIntegrator</a:t>
            </a:r>
            <a:r>
              <a:rPr lang="en-US" altLang="ko-KR" dirty="0"/>
              <a:t>::Li()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전달된 각 점에서 반구에 대해 추적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7939B1-3407-43CC-A2A4-E328108E2E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9F490A-776D-48BD-AEC1-668C20B2A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71" y="2800147"/>
            <a:ext cx="8214721" cy="331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77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2ADC59-8220-435B-8EF0-2E2CF278AB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/>
              <a:t>포톤 매핑</a:t>
            </a:r>
            <a:endParaRPr lang="en-US" altLang="ko-KR" b="1" dirty="0"/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rgbClr val="0070C0">
                    <a:alpha val="99000"/>
                  </a:srgbClr>
                </a:solidFill>
              </a:rPr>
              <a:t>빛에서의 경로를 생성</a:t>
            </a:r>
            <a:r>
              <a:rPr lang="ko-KR" altLang="en-US" dirty="0"/>
              <a:t>해 경로의 각 정점에서 도달하는 입사 조명의 양을 조명 표본으로서 사용하는 개념에 기반을 둔 입자 추적 알고리즘의 한 종류이다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dirty="0"/>
              <a:t>조명 표본의 특정 수가 계산된 후 장면에서 </a:t>
            </a:r>
            <a:r>
              <a:rPr lang="ko-KR" altLang="en-US" b="1" dirty="0">
                <a:solidFill>
                  <a:srgbClr val="0070C0">
                    <a:alpha val="99000"/>
                  </a:srgbClr>
                </a:solidFill>
              </a:rPr>
              <a:t>빛 분포를 표현하는 자료 구조가 생성</a:t>
            </a:r>
            <a:r>
              <a:rPr lang="ko-KR" altLang="en-US" dirty="0"/>
              <a:t>된다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dirty="0"/>
              <a:t>렌더링 시점에서 이 표현은 이미지를 계산하는 데 필요하 측정값을 계산하는데 사용된다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8E8C0E-D8D3-4C60-8C33-2BAC6274B6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2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7C3E83-BF4E-4536-81D0-EF1B2BD699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2">
                    <a:alpha val="99000"/>
                  </a:schemeClr>
                </a:solidFill>
              </a:rPr>
              <a:t>입자 추적 단계</a:t>
            </a:r>
            <a:r>
              <a:rPr lang="ko-KR" altLang="en-US" dirty="0"/>
              <a:t>가 </a:t>
            </a:r>
            <a:r>
              <a:rPr lang="ko-KR" altLang="en-US" dirty="0">
                <a:solidFill>
                  <a:schemeClr val="bg2">
                    <a:alpha val="99000"/>
                  </a:schemeClr>
                </a:solidFill>
              </a:rPr>
              <a:t>측정값 계산</a:t>
            </a:r>
            <a:r>
              <a:rPr lang="ko-KR" altLang="en-US" dirty="0"/>
              <a:t>과 분리될 수 있으므로</a:t>
            </a:r>
            <a:r>
              <a:rPr lang="en-US" altLang="ko-KR" dirty="0"/>
              <a:t>, </a:t>
            </a:r>
            <a:r>
              <a:rPr lang="ko-KR" altLang="en-US" dirty="0"/>
              <a:t>많은 측정이 하나의 입자 경로에서 처리한 작업을 </a:t>
            </a:r>
            <a:r>
              <a:rPr lang="ko-KR" altLang="en-US" dirty="0">
                <a:solidFill>
                  <a:srgbClr val="FF0000">
                    <a:alpha val="99000"/>
                  </a:srgbClr>
                </a:solidFill>
              </a:rPr>
              <a:t>재사용</a:t>
            </a:r>
            <a:r>
              <a:rPr lang="ko-KR" altLang="en-US" dirty="0"/>
              <a:t>할 수 있게 하며</a:t>
            </a:r>
            <a:r>
              <a:rPr lang="en-US" altLang="ko-KR" dirty="0"/>
              <a:t>, </a:t>
            </a:r>
            <a:r>
              <a:rPr lang="ko-KR" altLang="en-US" dirty="0"/>
              <a:t>이는 </a:t>
            </a:r>
            <a:r>
              <a:rPr lang="ko-KR" altLang="en-US" b="1" dirty="0">
                <a:solidFill>
                  <a:srgbClr val="FF0000">
                    <a:alpha val="99000"/>
                  </a:srgbClr>
                </a:solidFill>
              </a:rPr>
              <a:t>더 효율적인 렌더링 알고리즘</a:t>
            </a:r>
            <a:r>
              <a:rPr lang="ko-KR" altLang="en-US" dirty="0"/>
              <a:t>으로 이어진다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7F6842-7AA3-41F6-81A3-CA76782E62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44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91BEA4-F9FE-41EF-B05A-3DA233B72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498598"/>
          </a:xfrm>
        </p:spPr>
        <p:txBody>
          <a:bodyPr/>
          <a:lstStyle/>
          <a:p>
            <a:r>
              <a:rPr lang="ko-KR" altLang="en-US" sz="3600" dirty="0"/>
              <a:t>포톤 매핑이나 파이널 </a:t>
            </a:r>
            <a:r>
              <a:rPr lang="ko-KR" altLang="en-US" sz="3600" dirty="0" err="1"/>
              <a:t>게더</a:t>
            </a:r>
            <a:r>
              <a:rPr lang="ko-KR" altLang="en-US" sz="3600" dirty="0"/>
              <a:t> 방식에는 어떤 문제가 있나</a:t>
            </a:r>
            <a:r>
              <a:rPr lang="en-US" altLang="ko-KR" sz="3600" dirty="0"/>
              <a:t>?</a:t>
            </a:r>
            <a:endParaRPr lang="ko-KR" altLang="en-US" sz="36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A2A472-148C-4F62-B179-B58F4042E4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2400" dirty="0"/>
              <a:t>이러한 알고리즘은 나중에 </a:t>
            </a:r>
            <a:r>
              <a:rPr lang="ko-KR" altLang="en-US" sz="2400" dirty="0" err="1"/>
              <a:t>리샘플될수있는</a:t>
            </a:r>
            <a:r>
              <a:rPr lang="ko-KR" altLang="en-US" sz="2400" dirty="0"/>
              <a:t> </a:t>
            </a:r>
            <a:r>
              <a:rPr lang="ko-KR" altLang="en-US" sz="2400" b="1" dirty="0">
                <a:solidFill>
                  <a:srgbClr val="FF0000">
                    <a:alpha val="99000"/>
                  </a:srgbClr>
                </a:solidFill>
              </a:rPr>
              <a:t>캐시데이터가 렌더링 속도를 빠르게 </a:t>
            </a:r>
            <a:r>
              <a:rPr lang="ko-KR" altLang="en-US" sz="2400" dirty="0"/>
              <a:t>합니다</a:t>
            </a:r>
            <a:r>
              <a:rPr lang="en-US" altLang="ko-KR" sz="2400" dirty="0"/>
              <a:t>. </a:t>
            </a:r>
            <a:r>
              <a:rPr lang="ko-KR" altLang="en-US" sz="2400" dirty="0"/>
              <a:t>그러나 </a:t>
            </a:r>
            <a:r>
              <a:rPr lang="ko-KR" altLang="en-US" sz="2400" b="1" dirty="0">
                <a:solidFill>
                  <a:schemeClr val="bg2">
                    <a:alpha val="99000"/>
                  </a:schemeClr>
                </a:solidFill>
              </a:rPr>
              <a:t>커다란 메모리를 </a:t>
            </a:r>
            <a:r>
              <a:rPr lang="ko-KR" altLang="en-US" sz="2400" dirty="0"/>
              <a:t>잡아먹고</a:t>
            </a:r>
            <a:r>
              <a:rPr lang="en-US" altLang="ko-KR" sz="2400" dirty="0"/>
              <a:t>, </a:t>
            </a:r>
            <a:r>
              <a:rPr lang="ko-KR" altLang="en-US" sz="2400" b="1" dirty="0">
                <a:solidFill>
                  <a:schemeClr val="bg2">
                    <a:alpha val="99000"/>
                  </a:schemeClr>
                </a:solidFill>
              </a:rPr>
              <a:t>시각적 결함을 </a:t>
            </a:r>
            <a:r>
              <a:rPr lang="ko-KR" altLang="en-US" sz="2400" dirty="0"/>
              <a:t>일으키는 샘플링의 편향을 일으킵니다</a:t>
            </a:r>
            <a:r>
              <a:rPr lang="en-US" altLang="ko-KR" sz="2400" dirty="0"/>
              <a:t>. *</a:t>
            </a:r>
            <a:r>
              <a:rPr lang="ko-KR" altLang="en-US" sz="2400" dirty="0"/>
              <a:t>예를 들면 </a:t>
            </a:r>
            <a:r>
              <a:rPr lang="ko-KR" altLang="en-US" sz="2400" dirty="0" err="1"/>
              <a:t>플리커</a:t>
            </a:r>
            <a:r>
              <a:rPr lang="ko-KR" altLang="en-US" sz="2400" dirty="0"/>
              <a:t> 현상* </a:t>
            </a:r>
            <a:endParaRPr lang="en-US" altLang="ko-KR" sz="2400" dirty="0"/>
          </a:p>
          <a:p>
            <a:endParaRPr lang="en-US" altLang="ko-KR" sz="800" dirty="0"/>
          </a:p>
          <a:p>
            <a:r>
              <a:rPr lang="ko-KR" altLang="en-US" sz="2400" dirty="0"/>
              <a:t>또한 이런 방식들은 </a:t>
            </a:r>
            <a:r>
              <a:rPr lang="ko-KR" altLang="en-US" sz="2400" b="1" dirty="0">
                <a:solidFill>
                  <a:schemeClr val="bg2">
                    <a:alpha val="99000"/>
                  </a:schemeClr>
                </a:solidFill>
              </a:rPr>
              <a:t>아티스트</a:t>
            </a:r>
            <a:r>
              <a:rPr lang="ko-KR" altLang="en-US" sz="2400" dirty="0"/>
              <a:t>들에게 다양한 조작 설정을 정확하게 선택하고 </a:t>
            </a:r>
            <a:r>
              <a:rPr lang="ko-KR" altLang="en-US" sz="2400" dirty="0" err="1"/>
              <a:t>렌더</a:t>
            </a:r>
            <a:r>
              <a:rPr lang="ko-KR" altLang="en-US" sz="2400" dirty="0"/>
              <a:t> 돌리는 것 외의 작업속도를 올리는 것이 아니라</a:t>
            </a:r>
            <a:r>
              <a:rPr lang="en-US" altLang="ko-KR" sz="2400" dirty="0"/>
              <a:t>, </a:t>
            </a:r>
            <a:r>
              <a:rPr lang="ko-KR" altLang="en-US" sz="2400" dirty="0"/>
              <a:t>어떻게 </a:t>
            </a:r>
            <a:r>
              <a:rPr lang="ko-KR" altLang="en-US" sz="2400" dirty="0">
                <a:solidFill>
                  <a:schemeClr val="bg2">
                    <a:alpha val="99000"/>
                  </a:schemeClr>
                </a:solidFill>
              </a:rPr>
              <a:t>그 알고리즘이 작동하는 지 이해하도록 요구</a:t>
            </a:r>
            <a:r>
              <a:rPr lang="ko-KR" altLang="en-US" sz="2400" dirty="0"/>
              <a:t>합니다</a:t>
            </a:r>
            <a:r>
              <a:rPr lang="en-US" altLang="ko-KR" sz="2400" dirty="0"/>
              <a:t>. </a:t>
            </a:r>
          </a:p>
          <a:p>
            <a:endParaRPr lang="en-US" altLang="ko-KR" sz="800" dirty="0"/>
          </a:p>
          <a:p>
            <a:r>
              <a:rPr lang="ko-KR" altLang="en-US" sz="2400" dirty="0"/>
              <a:t>더 나쁜 것은 이러한 세팅이 </a:t>
            </a:r>
            <a:r>
              <a:rPr lang="ko-KR" altLang="en-US" sz="2400" dirty="0">
                <a:solidFill>
                  <a:schemeClr val="bg2">
                    <a:alpha val="99000"/>
                  </a:schemeClr>
                </a:solidFill>
              </a:rPr>
              <a:t>씬 안의 다른 요소들에 의해 영향</a:t>
            </a:r>
            <a:r>
              <a:rPr lang="ko-KR" altLang="en-US" sz="2400" dirty="0"/>
              <a:t> 받을 수 있으며  또는 어떤 상황에서는 잘 작동하지만 다른 상황에서는 </a:t>
            </a:r>
            <a:r>
              <a:rPr lang="ko-KR" altLang="en-US" sz="2400" b="1" dirty="0">
                <a:solidFill>
                  <a:schemeClr val="bg2">
                    <a:alpha val="99000"/>
                  </a:schemeClr>
                </a:solidFill>
              </a:rPr>
              <a:t>끔찍한 상황</a:t>
            </a:r>
            <a:r>
              <a:rPr lang="ko-KR" altLang="en-US" sz="2400" dirty="0"/>
              <a:t>을 만들기도 한다는 점입니다</a:t>
            </a:r>
            <a:r>
              <a:rPr lang="en-US" altLang="ko-KR" sz="2400" dirty="0"/>
              <a:t>. </a:t>
            </a:r>
          </a:p>
          <a:p>
            <a:endParaRPr lang="ko-KR" altLang="en-US" sz="800" dirty="0"/>
          </a:p>
          <a:p>
            <a:pPr fontAlgn="base"/>
            <a:r>
              <a:rPr lang="ko-KR" altLang="en-US" sz="2400" dirty="0"/>
              <a:t>즉</a:t>
            </a:r>
            <a:r>
              <a:rPr lang="en-US" altLang="ko-KR" sz="2400" dirty="0"/>
              <a:t>, </a:t>
            </a:r>
            <a:r>
              <a:rPr lang="ko-KR" altLang="en-US" sz="2400" dirty="0"/>
              <a:t>이런 방식은 매우 숙련된 사용자를 제외하고는 예측하기 힘들며</a:t>
            </a:r>
            <a:r>
              <a:rPr lang="en-US" altLang="ko-KR" sz="2400" dirty="0"/>
              <a:t>, </a:t>
            </a:r>
            <a:r>
              <a:rPr lang="ko-KR" altLang="en-US" sz="2400" dirty="0"/>
              <a:t>알고리즘에 대해 너무 많은 것을 배워야만 합니다</a:t>
            </a:r>
            <a:r>
              <a:rPr lang="en-US" altLang="ko-KR" sz="2400" dirty="0"/>
              <a:t>. </a:t>
            </a:r>
            <a:endParaRPr lang="ko-KR" altLang="en-US" sz="2400" dirty="0"/>
          </a:p>
          <a:p>
            <a:endParaRPr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161017-A5A2-42DE-8313-7D1BADDDD5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94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03DAB-B3BD-4431-ACF0-EC082DB35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498598"/>
          </a:xfrm>
        </p:spPr>
        <p:txBody>
          <a:bodyPr/>
          <a:lstStyle/>
          <a:p>
            <a:r>
              <a:rPr lang="ko-KR" altLang="en-US" sz="3600" dirty="0"/>
              <a:t>입자 추적을 위한 이론적 기반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BF35BF-4518-4009-AE62-BD8CEFD8DB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컴퓨터 그래픽스의 입자 추적 알고리즘 </a:t>
            </a:r>
            <a:r>
              <a:rPr lang="en-US" altLang="ko-KR" dirty="0"/>
              <a:t>= </a:t>
            </a:r>
            <a:r>
              <a:rPr lang="ko-KR" altLang="en-US" dirty="0"/>
              <a:t>광원에서 발사된 에너지 다발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이 다발은 새 방향으로 산란 전에 교차하는 표면에 에너지 비축</a:t>
            </a:r>
            <a:r>
              <a:rPr lang="en-US" altLang="ko-KR" dirty="0"/>
              <a:t> </a:t>
            </a:r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이는 입자 추적을 생각하는 직관적인 방법이지만</a:t>
            </a:r>
            <a:r>
              <a:rPr lang="en-US" altLang="ko-KR" dirty="0"/>
              <a:t>, </a:t>
            </a:r>
            <a:r>
              <a:rPr lang="ko-KR" altLang="en-US" dirty="0"/>
              <a:t>이 직관이 어떻게 전파나 산란이 입자에 영향을 미치는지에 대한 기본 질문을 쉽게 대답해 주지 않는다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FBCB61-7FBB-44BB-A19A-B69E759CD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46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6C9BDB-6292-4334-9630-2B5E6E0BA3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입자 추적에 대한 이론적 기반 제공하기 위해 </a:t>
            </a:r>
            <a:r>
              <a:rPr lang="en-US" altLang="ko-KR" b="1" dirty="0" err="1">
                <a:hlinkClick r:id="rId2"/>
              </a:rPr>
              <a:t>Veach</a:t>
            </a:r>
            <a:r>
              <a:rPr lang="en-US" altLang="ko-KR" b="1" dirty="0">
                <a:hlinkClick r:id="rId2"/>
              </a:rPr>
              <a:t>(1997)</a:t>
            </a:r>
            <a:r>
              <a:rPr lang="ko-KR" altLang="en-US" dirty="0"/>
              <a:t>가 도입한 기반 구조로 설명하며</a:t>
            </a:r>
            <a:r>
              <a:rPr lang="en-US" altLang="ko-KR" dirty="0"/>
              <a:t>, </a:t>
            </a:r>
            <a:r>
              <a:rPr lang="ko-KR" altLang="en-US" dirty="0"/>
              <a:t>이는 </a:t>
            </a:r>
            <a:r>
              <a:rPr lang="ko-KR" altLang="en-US" b="1" dirty="0">
                <a:solidFill>
                  <a:srgbClr val="FF0000">
                    <a:alpha val="99000"/>
                  </a:srgbClr>
                </a:solidFill>
              </a:rPr>
              <a:t>저장된 입자 기록</a:t>
            </a:r>
            <a:r>
              <a:rPr lang="ko-KR" altLang="en-US" dirty="0"/>
              <a:t>을 장면에서 </a:t>
            </a:r>
            <a:r>
              <a:rPr lang="ko-KR" altLang="en-US" b="1" dirty="0">
                <a:solidFill>
                  <a:srgbClr val="FF0000">
                    <a:alpha val="99000"/>
                  </a:srgbClr>
                </a:solidFill>
              </a:rPr>
              <a:t>평형 방사 분포의 표본</a:t>
            </a:r>
            <a:r>
              <a:rPr lang="ko-KR" altLang="en-US" dirty="0"/>
              <a:t>으로 해석 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EB6D4B-C932-4636-9DC3-B416D52E17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83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D3D0FDAF-C86B-46E7-AFB5-9BF574A6CBE3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ko-KR" altLang="en-US" sz="2400" dirty="0"/>
                  <a:t>입자</a:t>
                </a:r>
                <a:r>
                  <a:rPr lang="en-US" altLang="ko-KR" sz="2400" dirty="0"/>
                  <a:t>-</a:t>
                </a:r>
                <a:r>
                  <a:rPr lang="ko-KR" altLang="en-US" sz="2400" dirty="0"/>
                  <a:t>추적 알고리즘은 </a:t>
                </a:r>
                <a:r>
                  <a:rPr lang="ko-KR" altLang="en-US" sz="2400" dirty="0">
                    <a:solidFill>
                      <a:srgbClr val="0070C0">
                        <a:alpha val="99000"/>
                      </a:srgbClr>
                    </a:solidFill>
                  </a:rPr>
                  <a:t>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solidFill>
                              <a:srgbClr val="0070C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70C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70C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sz="2400" dirty="0"/>
                  <a:t>에서</a:t>
                </a:r>
                <a:r>
                  <a:rPr lang="en-US" altLang="ko-KR" sz="2400" dirty="0"/>
                  <a:t> </a:t>
                </a:r>
                <a:r>
                  <a:rPr lang="ko-KR" altLang="en-US" sz="2400" dirty="0"/>
                  <a:t>조명의 </a:t>
                </a:r>
                <a:r>
                  <a:rPr lang="en-US" altLang="ko-KR" sz="2400" dirty="0"/>
                  <a:t>N </a:t>
                </a:r>
                <a:r>
                  <a:rPr lang="ko-KR" altLang="en-US" sz="2400" dirty="0"/>
                  <a:t>표본 집합을 장면의 다음 표면위에 생성하는데</a:t>
                </a:r>
                <a:r>
                  <a:rPr lang="en-US" altLang="ko-KR" sz="2400" dirty="0"/>
                  <a:t>, </a:t>
                </a:r>
                <a:r>
                  <a:rPr lang="ko-KR" altLang="en-US" sz="2400" dirty="0"/>
                  <a:t>각 표본은 </a:t>
                </a:r>
                <a:r>
                  <a:rPr lang="ko-KR" altLang="en-US" sz="2400" dirty="0">
                    <a:solidFill>
                      <a:srgbClr val="0070C0">
                        <a:alpha val="99000"/>
                      </a:srgbClr>
                    </a:solidFill>
                  </a:rPr>
                  <a:t>방향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rgbClr val="0070C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70C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70C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sz="2400" dirty="0"/>
                  <a:t>에서의 입사 조명을 기록하고 이와 결합된 </a:t>
                </a:r>
                <a:r>
                  <a:rPr lang="ko-KR" altLang="en-US" sz="2400" dirty="0">
                    <a:solidFill>
                      <a:srgbClr val="0070C0">
                        <a:alpha val="99000"/>
                      </a:srgbClr>
                    </a:solidFill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rgbClr val="0070C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70C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70C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sz="2400" dirty="0"/>
                  <a:t>를</a:t>
                </a:r>
                <a:r>
                  <a:rPr lang="en-US" altLang="ko-KR" sz="2400" dirty="0"/>
                  <a:t> </a:t>
                </a:r>
                <a:r>
                  <a:rPr lang="ko-KR" altLang="en-US" sz="2400" dirty="0"/>
                  <a:t>가진다</a:t>
                </a:r>
                <a:r>
                  <a:rPr lang="en-US" altLang="ko-KR" sz="2400" dirty="0"/>
                  <a:t>.</a:t>
                </a:r>
              </a:p>
              <a:p>
                <a:pPr marL="0" indent="0" algn="ctr">
                  <a:buNone/>
                </a:pPr>
                <a:r>
                  <a:rPr lang="en-US" altLang="ko-KR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2400" dirty="0"/>
                  <a:t>)</a:t>
                </a:r>
              </a:p>
              <a:p>
                <a:pPr marL="0" indent="0">
                  <a:buNone/>
                </a:pPr>
                <a:endParaRPr lang="en-US" altLang="ko-KR" sz="2400" dirty="0"/>
              </a:p>
              <a:p>
                <a:r>
                  <a:rPr lang="ko-KR" altLang="en-US" sz="2400" dirty="0"/>
                  <a:t>입자가</a:t>
                </a:r>
                <a:r>
                  <a:rPr lang="en-US" altLang="ko-KR" sz="2400" dirty="0"/>
                  <a:t> </a:t>
                </a:r>
                <a:r>
                  <a:rPr lang="ko-KR" altLang="en-US" sz="2400" dirty="0"/>
                  <a:t>광원에 경로를 따라 추적될 때 </a:t>
                </a:r>
                <a:r>
                  <a:rPr lang="ko-KR" altLang="en-US" sz="2400" b="1" dirty="0">
                    <a:solidFill>
                      <a:srgbClr val="FF0000">
                        <a:alpha val="99000"/>
                      </a:srgbClr>
                    </a:solidFill>
                  </a:rPr>
                  <a:t>입자 기록의 항목이 교차하는 각 표면에 저장</a:t>
                </a: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D3D0FDAF-C86B-46E7-AFB5-9BF574A6CB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366" t="-2713" r="-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36927-E4C1-4D75-B20E-0D50F12079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9</a:t>
            </a:fld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38FAABF-41F9-4A19-8831-3292EF91B050}"/>
              </a:ext>
            </a:extLst>
          </p:cNvPr>
          <p:cNvGrpSpPr/>
          <p:nvPr/>
        </p:nvGrpSpPr>
        <p:grpSpPr>
          <a:xfrm>
            <a:off x="3894912" y="4071889"/>
            <a:ext cx="4678423" cy="2288096"/>
            <a:chOff x="4609665" y="3416729"/>
            <a:chExt cx="4678423" cy="2288096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AF87FF14-FFE4-4009-B449-B319771A4A46}"/>
                </a:ext>
              </a:extLst>
            </p:cNvPr>
            <p:cNvGrpSpPr/>
            <p:nvPr/>
          </p:nvGrpSpPr>
          <p:grpSpPr>
            <a:xfrm>
              <a:off x="4742267" y="3416729"/>
              <a:ext cx="3884624" cy="2288096"/>
              <a:chOff x="3146797" y="3429000"/>
              <a:chExt cx="3884624" cy="2288096"/>
            </a:xfrm>
          </p:grpSpPr>
          <p:sp>
            <p:nvSpPr>
              <p:cNvPr id="5" name="웃는 얼굴 4">
                <a:extLst>
                  <a:ext uri="{FF2B5EF4-FFF2-40B4-BE49-F238E27FC236}">
                    <a16:creationId xmlns:a16="http://schemas.microsoft.com/office/drawing/2014/main" id="{F4B79C18-6A00-4F58-AA64-3F976A632927}"/>
                  </a:ext>
                </a:extLst>
              </p:cNvPr>
              <p:cNvSpPr/>
              <p:nvPr/>
            </p:nvSpPr>
            <p:spPr bwMode="auto">
              <a:xfrm>
                <a:off x="4477407" y="3429000"/>
                <a:ext cx="372066" cy="361030"/>
              </a:xfrm>
              <a:prstGeom prst="smileyFace">
                <a:avLst/>
              </a:prstGeom>
              <a:no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" name="평행 사변형 5">
                <a:extLst>
                  <a:ext uri="{FF2B5EF4-FFF2-40B4-BE49-F238E27FC236}">
                    <a16:creationId xmlns:a16="http://schemas.microsoft.com/office/drawing/2014/main" id="{2459EF50-8BBD-4204-8146-BEB931246641}"/>
                  </a:ext>
                </a:extLst>
              </p:cNvPr>
              <p:cNvSpPr/>
              <p:nvPr/>
            </p:nvSpPr>
            <p:spPr bwMode="auto">
              <a:xfrm>
                <a:off x="5763873" y="4590919"/>
                <a:ext cx="1267548" cy="763051"/>
              </a:xfrm>
              <a:prstGeom prst="parallelogram">
                <a:avLst>
                  <a:gd name="adj" fmla="val 70248"/>
                </a:avLst>
              </a:prstGeom>
              <a:no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DE7B60FB-8223-48D9-A161-764E4909B5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34387" y="5081351"/>
                <a:ext cx="723933" cy="0"/>
              </a:xfrm>
              <a:prstGeom prst="straightConnector1">
                <a:avLst/>
              </a:prstGeom>
              <a:ln>
                <a:headEnd type="non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A833F77A-6961-481F-B1F7-4F884D0E216F}"/>
                  </a:ext>
                </a:extLst>
              </p:cNvPr>
              <p:cNvGrpSpPr/>
              <p:nvPr/>
            </p:nvGrpSpPr>
            <p:grpSpPr>
              <a:xfrm>
                <a:off x="3146797" y="3790030"/>
                <a:ext cx="2339603" cy="1927066"/>
                <a:chOff x="3146797" y="3790030"/>
                <a:chExt cx="2339603" cy="1927066"/>
              </a:xfrm>
            </p:grpSpPr>
            <p:sp>
              <p:nvSpPr>
                <p:cNvPr id="7" name="평행 사변형 6">
                  <a:extLst>
                    <a:ext uri="{FF2B5EF4-FFF2-40B4-BE49-F238E27FC236}">
                      <a16:creationId xmlns:a16="http://schemas.microsoft.com/office/drawing/2014/main" id="{A91792B3-6CF0-4C3C-9465-305277A7E275}"/>
                    </a:ext>
                  </a:extLst>
                </p:cNvPr>
                <p:cNvSpPr/>
                <p:nvPr/>
              </p:nvSpPr>
              <p:spPr bwMode="auto">
                <a:xfrm rot="4724785">
                  <a:off x="3140491" y="4663960"/>
                  <a:ext cx="1059442" cy="1046830"/>
                </a:xfrm>
                <a:prstGeom prst="parallelogram">
                  <a:avLst>
                    <a:gd name="adj" fmla="val 40729"/>
                  </a:avLst>
                </a:prstGeom>
                <a:noFill/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10" name="직선 화살표 연결선 9">
                  <a:extLst>
                    <a:ext uri="{FF2B5EF4-FFF2-40B4-BE49-F238E27FC236}">
                      <a16:creationId xmlns:a16="http://schemas.microsoft.com/office/drawing/2014/main" id="{C0B99D08-C646-4A3E-B757-97A3BD1FE7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88232" y="4590919"/>
                  <a:ext cx="365760" cy="504497"/>
                </a:xfrm>
                <a:prstGeom prst="straightConnector1">
                  <a:avLst/>
                </a:prstGeom>
                <a:ln>
                  <a:headEnd type="non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화살표 연결선 11">
                  <a:extLst>
                    <a:ext uri="{FF2B5EF4-FFF2-40B4-BE49-F238E27FC236}">
                      <a16:creationId xmlns:a16="http://schemas.microsoft.com/office/drawing/2014/main" id="{BFCBF822-6EE1-4AAD-93B9-03E0303E17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155789" y="3790030"/>
                  <a:ext cx="416210" cy="569011"/>
                </a:xfrm>
                <a:prstGeom prst="straightConnector1">
                  <a:avLst/>
                </a:prstGeom>
                <a:ln>
                  <a:headEnd type="non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1B1D30CB-738F-4997-8965-D06E15DEEF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53992" y="4359041"/>
                  <a:ext cx="201797" cy="231879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B08B487B-3590-4B1A-876C-377AA4015C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71112" y="5070873"/>
                  <a:ext cx="1715288" cy="682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367E5121-2F61-404E-9AAC-05C9D3B187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17124" y="3708050"/>
                <a:ext cx="495389" cy="1362823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528AF0A-7393-4DFF-8B3E-3EF507B013C2}"/>
                    </a:ext>
                  </a:extLst>
                </p:cNvPr>
                <p:cNvSpPr txBox="1"/>
                <p:nvPr/>
              </p:nvSpPr>
              <p:spPr>
                <a:xfrm>
                  <a:off x="4609665" y="5162966"/>
                  <a:ext cx="1721880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</a:rPr>
                    <a:t>(p,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altLang="ko-KR" dirty="0">
                      <a:solidFill>
                        <a:schemeClr val="bg1"/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a14:m>
                  <a:r>
                    <a:rPr lang="en-US" altLang="ko-KR" dirty="0">
                      <a:solidFill>
                        <a:schemeClr val="bg1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528AF0A-7393-4DFF-8B3E-3EF507B013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9665" y="5162966"/>
                  <a:ext cx="172188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8127" t="-26667" b="-5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0434E2D-270A-4B27-AF41-EC8BFBFCCC2C}"/>
                    </a:ext>
                  </a:extLst>
                </p:cNvPr>
                <p:cNvSpPr txBox="1"/>
                <p:nvPr/>
              </p:nvSpPr>
              <p:spPr>
                <a:xfrm>
                  <a:off x="7566208" y="5079559"/>
                  <a:ext cx="1721880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</a:rPr>
                    <a:t>(p,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altLang="ko-KR" dirty="0">
                      <a:solidFill>
                        <a:schemeClr val="bg1"/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a14:m>
                  <a:r>
                    <a:rPr lang="en-US" altLang="ko-KR" dirty="0">
                      <a:solidFill>
                        <a:schemeClr val="bg1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0434E2D-270A-4B27-AF41-EC8BFBFCCC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6208" y="5079559"/>
                  <a:ext cx="172188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8127" t="-26667" b="-5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5644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etro_TT_Blue_16x9_02-12">
  <a:themeElements>
    <a:clrScheme name="DPE">
      <a:dk1>
        <a:srgbClr val="000000"/>
      </a:dk1>
      <a:lt1>
        <a:srgbClr val="FFFFFF"/>
      </a:lt1>
      <a:dk2>
        <a:srgbClr val="0072C6"/>
      </a:dk2>
      <a:lt2>
        <a:srgbClr val="61DDFF"/>
      </a:lt2>
      <a:accent1>
        <a:srgbClr val="00BCF2"/>
      </a:accent1>
      <a:accent2>
        <a:srgbClr val="7FBA00"/>
      </a:accent2>
      <a:accent3>
        <a:srgbClr val="FF8C00"/>
      </a:accent3>
      <a:accent4>
        <a:srgbClr val="B4009E"/>
      </a:accent4>
      <a:accent5>
        <a:srgbClr val="55D455"/>
      </a:accent5>
      <a:accent6>
        <a:srgbClr val="FFB900"/>
      </a:accent6>
      <a:hlink>
        <a:srgbClr val="003963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oval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18549</TotalTime>
  <Words>872</Words>
  <Application>Microsoft Office PowerPoint</Application>
  <PresentationFormat>와이드스크린</PresentationFormat>
  <Paragraphs>167</Paragraphs>
  <Slides>33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Arial</vt:lpstr>
      <vt:lpstr>Wingdings</vt:lpstr>
      <vt:lpstr>맑은 고딕</vt:lpstr>
      <vt:lpstr>Calibri</vt:lpstr>
      <vt:lpstr>Cambria Math</vt:lpstr>
      <vt:lpstr>Segoe UI</vt:lpstr>
      <vt:lpstr>Segoe UI Light</vt:lpstr>
      <vt:lpstr>Metro_TT_Blue_16x9_02-12</vt:lpstr>
      <vt:lpstr>Physically Based Rendering From Theory to Implementation</vt:lpstr>
      <vt:lpstr>PowerPoint 프레젠테이션</vt:lpstr>
      <vt:lpstr>PowerPoint 프레젠테이션</vt:lpstr>
      <vt:lpstr>PowerPoint 프레젠테이션</vt:lpstr>
      <vt:lpstr>PowerPoint 프레젠테이션</vt:lpstr>
      <vt:lpstr>포톤 매핑이나 파이널 게더 방식에는 어떤 문제가 있나?</vt:lpstr>
      <vt:lpstr>입자 추적을 위한 이론적 기반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Ye Jin Koo</dc:creator>
  <cp:lastModifiedBy>Heegyo Jung</cp:lastModifiedBy>
  <cp:revision>459</cp:revision>
  <dcterms:created xsi:type="dcterms:W3CDTF">2014-11-18T06:53:54Z</dcterms:created>
  <dcterms:modified xsi:type="dcterms:W3CDTF">2017-08-25T02:42:53Z</dcterms:modified>
</cp:coreProperties>
</file>